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27" r:id="rId49"/>
    <p:sldId id="308" r:id="rId50"/>
    <p:sldId id="309" r:id="rId51"/>
    <p:sldId id="310" r:id="rId52"/>
    <p:sldId id="311" r:id="rId53"/>
    <p:sldId id="312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5" r:id="rId65"/>
    <p:sldId id="326" r:id="rId66"/>
  </p:sldIdLst>
  <p:sldSz cx="12192000" cy="6858000"/>
  <p:notesSz cx="12192000" cy="6858000"/>
  <p:embeddedFontLst>
    <p:embeddedFont>
      <p:font typeface="TRGQUU+TradeGothicLTStd-Bd2" panose="020B0600070205080204"/>
      <p:regular r:id="rId67"/>
    </p:embeddedFont>
    <p:embeddedFont>
      <p:font typeface="GSPQHJ+CambriaMath" panose="020B0600070205080204"/>
      <p:regular r:id="rId68"/>
    </p:embeddedFont>
    <p:embeddedFont>
      <p:font typeface="DTABGT+CambriaMath" panose="020B0600070205080204"/>
      <p:regular r:id="rId69"/>
    </p:embeddedFont>
    <p:embeddedFont>
      <p:font typeface="LARSRO+TradeGothicLTStd-Bd2" panose="020B0600070205080204"/>
      <p:regular r:id="rId70"/>
    </p:embeddedFont>
    <p:embeddedFont>
      <p:font typeface="QWBWQR+TradeGothicLTStd-Bold" panose="020B0600070205080204"/>
      <p:regular r:id="rId71"/>
    </p:embeddedFont>
    <p:embeddedFont>
      <p:font typeface="OBFWUR+CambriaMath" panose="020B0600070205080204"/>
      <p:regular r:id="rId72"/>
    </p:embeddedFont>
    <p:embeddedFont>
      <p:font typeface="EOFOOI+CambriaMath" panose="020B0600070205080204"/>
      <p:regular r:id="rId73"/>
    </p:embeddedFont>
    <p:embeddedFont>
      <p:font typeface="QSTCUA+TradeGothicLTStd" panose="020B0600070205080204"/>
      <p:regular r:id="rId74"/>
    </p:embeddedFont>
    <p:embeddedFont>
      <p:font typeface="KNPSGU+TradeGothicLTStd" panose="020B0600070205080204"/>
      <p:regular r:id="rId75"/>
    </p:embeddedFont>
    <p:embeddedFont>
      <p:font typeface="TMSEHI+TradeGothicLTStd-Bd2" panose="020B0600070205080204"/>
      <p:regular r:id="rId76"/>
    </p:embeddedFont>
    <p:embeddedFont>
      <p:font typeface="JSKCRU+TradeGothicLTStd-Bd2" panose="020B0600070205080204"/>
      <p:regular r:id="rId77"/>
    </p:embeddedFont>
    <p:embeddedFont>
      <p:font typeface="HADSTU+CambriaMath" panose="020B0600070205080204"/>
      <p:regular r:id="rId78"/>
    </p:embeddedFont>
    <p:embeddedFont>
      <p:font typeface="WDMADR+TradeGothicLTStd-Bd2" panose="020B0600070205080204"/>
      <p:regular r:id="rId79"/>
    </p:embeddedFont>
    <p:embeddedFont>
      <p:font typeface="WLSEBU+CambriaMath" panose="020B0600070205080204"/>
      <p:regular r:id="rId80"/>
    </p:embeddedFont>
    <p:embeddedFont>
      <p:font typeface="POJJVO+CambriaMath" panose="020B0600070205080204"/>
      <p:regular r:id="rId81"/>
    </p:embeddedFont>
    <p:embeddedFont>
      <p:font typeface="DVJDUI+TradeGothicLTStd" panose="020B0600070205080204"/>
      <p:regular r:id="rId82"/>
    </p:embeddedFont>
    <p:embeddedFont>
      <p:font typeface="TJTGNK+CambriaMath" panose="020B0600070205080204"/>
      <p:regular r:id="rId83"/>
    </p:embeddedFont>
    <p:embeddedFont>
      <p:font typeface="HPKNLL+CambriaMath" panose="020B0600070205080204"/>
      <p:regular r:id="rId84"/>
    </p:embeddedFont>
    <p:embeddedFont>
      <p:font typeface="LFMUCH+TradeGothicLTStd-Bd2" panose="020B0600070205080204"/>
      <p:regular r:id="rId85"/>
    </p:embeddedFont>
    <p:embeddedFont>
      <p:font typeface="AWQUMW+ArialMT" panose="020B0600070205080204"/>
      <p:regular r:id="rId86"/>
    </p:embeddedFont>
    <p:embeddedFont>
      <p:font typeface="IBTKQP+CambriaMath" panose="020B0600070205080204"/>
      <p:regular r:id="rId87"/>
    </p:embeddedFont>
    <p:embeddedFont>
      <p:font typeface="EFABAJ+TradeGothicLTStd-Bd2" panose="020B0600070205080204"/>
      <p:regular r:id="rId88"/>
    </p:embeddedFont>
    <p:embeddedFont>
      <p:font typeface="OBWSPS+TradeGothicLTStd" panose="020B0600070205080204"/>
      <p:regular r:id="rId89"/>
    </p:embeddedFont>
    <p:embeddedFont>
      <p:font typeface="DKBTRF+TradeGothicLTStd" panose="020B0600070205080204"/>
      <p:regular r:id="rId90"/>
    </p:embeddedFont>
    <p:embeddedFont>
      <p:font typeface="TWBAHH+Wingdings-Regular" panose="020B0600070205080204"/>
      <p:regular r:id="rId91"/>
    </p:embeddedFont>
    <p:embeddedFont>
      <p:font typeface="VVKUAH+CambriaMath" panose="020B0600070205080204"/>
      <p:regular r:id="rId92"/>
    </p:embeddedFont>
    <p:embeddedFont>
      <p:font typeface="RJOFMP+TradeGothicLTStd-Bd2" panose="020B0600070205080204"/>
      <p:regular r:id="rId93"/>
    </p:embeddedFont>
    <p:embeddedFont>
      <p:font typeface="SULFES+TradeGothicLTStd-Bd2" panose="020B0600070205080204"/>
      <p:regular r:id="rId94"/>
    </p:embeddedFont>
    <p:embeddedFont>
      <p:font typeface="JEKFEO+CambriaMath" panose="020B0600070205080204"/>
      <p:regular r:id="rId95"/>
    </p:embeddedFont>
    <p:embeddedFont>
      <p:font typeface="OOFVKH+TradeGothicLTStd-Bd2" panose="020B0600070205080204"/>
      <p:regular r:id="rId96"/>
    </p:embeddedFont>
    <p:embeddedFont>
      <p:font typeface="JSRKEL+TradeGothicLTStd" panose="020B0600070205080204"/>
      <p:regular r:id="rId97"/>
    </p:embeddedFont>
    <p:embeddedFont>
      <p:font typeface="HKKFRA+TradeGothicLTStd-Bd2" panose="020B0600070205080204"/>
      <p:regular r:id="rId98"/>
    </p:embeddedFont>
    <p:embeddedFont>
      <p:font typeface="MARSKS+CambriaMath" panose="020B0600070205080204"/>
      <p:regular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ABUJRN+CambriaMath" panose="020B0600070205080204"/>
      <p:regular r:id="rId104"/>
    </p:embeddedFont>
    <p:embeddedFont>
      <p:font typeface="RSIWCT+TradeGothicLTStd-Bd2" panose="020B0600070205080204"/>
      <p:regular r:id="rId105"/>
    </p:embeddedFont>
    <p:embeddedFont>
      <p:font typeface="JLMRRJ+TradeGothicLTStd" panose="020B0600070205080204"/>
      <p:regular r:id="rId106"/>
    </p:embeddedFont>
    <p:embeddedFont>
      <p:font typeface="QKGRJI+CambriaMath" panose="020B0600070205080204"/>
      <p:regular r:id="rId107"/>
    </p:embeddedFont>
    <p:embeddedFont>
      <p:font typeface="CBKTWK+CambriaMath" panose="020B0600070205080204"/>
      <p:regular r:id="rId108"/>
    </p:embeddedFont>
    <p:embeddedFont>
      <p:font typeface="BLNFUI+CambriaMath" panose="020B0600070205080204"/>
      <p:regular r:id="rId109"/>
    </p:embeddedFont>
    <p:embeddedFont>
      <p:font typeface="TRMGOU+CambriaMath" panose="020B0600070205080204"/>
      <p:regular r:id="rId110"/>
    </p:embeddedFont>
    <p:embeddedFont>
      <p:font typeface="UJFKMI+TradeGothicLTStd" panose="020B0600070205080204"/>
      <p:regular r:id="rId111"/>
    </p:embeddedFont>
    <p:embeddedFont>
      <p:font typeface="IIWKMO+TradeGothicLTStd-Bd2" panose="020B0600070205080204"/>
      <p:regular r:id="rId112"/>
    </p:embeddedFont>
    <p:embeddedFont>
      <p:font typeface="OCCUHD+CambriaMath" panose="020B0600070205080204"/>
      <p:regular r:id="rId113"/>
    </p:embeddedFont>
    <p:embeddedFont>
      <p:font typeface="JSVKIQ+CambriaMath" panose="020B0600070205080204"/>
      <p:regular r:id="rId114"/>
    </p:embeddedFont>
    <p:embeddedFont>
      <p:font typeface="QCDJAN+Wingdings-Regular" panose="020B0600070205080204"/>
      <p:regular r:id="rId115"/>
    </p:embeddedFont>
    <p:embeddedFont>
      <p:font typeface="CALGHH+TradeGothicLTStd-Bd2" panose="020B0600070205080204"/>
      <p:regular r:id="rId116"/>
    </p:embeddedFont>
    <p:embeddedFont>
      <p:font typeface="IBITOJ+TradeGothicLTStd" panose="020B0600070205080204"/>
      <p:regular r:id="rId117"/>
    </p:embeddedFont>
    <p:embeddedFont>
      <p:font typeface="KJKIGE+TradeGothicLTStd-Bd2" panose="020B0600070205080204"/>
      <p:regular r:id="rId118"/>
    </p:embeddedFont>
    <p:embeddedFont>
      <p:font typeface="ONGCTU+TradeGothicLTStd" panose="020B0600070205080204"/>
      <p:regular r:id="rId119"/>
    </p:embeddedFont>
    <p:embeddedFont>
      <p:font typeface="AJGGFD+CambriaMath" panose="020B0600070205080204"/>
      <p:regular r:id="rId120"/>
    </p:embeddedFont>
    <p:embeddedFont>
      <p:font typeface="HHSHFQ+CambriaMath" panose="020B0600070205080204"/>
      <p:regular r:id="rId121"/>
    </p:embeddedFont>
    <p:embeddedFont>
      <p:font typeface="BWNSEL+TradeGothicLTStd" panose="020B0600070205080204"/>
      <p:regular r:id="rId122"/>
    </p:embeddedFont>
    <p:embeddedFont>
      <p:font typeface="AJDPTW+CambriaMath" panose="020B0600070205080204"/>
      <p:regular r:id="rId123"/>
    </p:embeddedFont>
    <p:embeddedFont>
      <p:font typeface="FDJUQK+CambriaMath" panose="020B0600070205080204"/>
      <p:regular r:id="rId124"/>
    </p:embeddedFont>
    <p:embeddedFont>
      <p:font typeface="GTPWLJ+TradeGothicLTStd" panose="020B0600070205080204"/>
      <p:regular r:id="rId125"/>
    </p:embeddedFont>
    <p:embeddedFont>
      <p:font typeface="RALILD+CambriaMath" panose="020B0600070205080204"/>
      <p:regular r:id="rId126"/>
    </p:embeddedFont>
    <p:embeddedFont>
      <p:font typeface="WHWIUO+TradeGothicLTStd-Bd2" panose="020B0600070205080204"/>
      <p:regular r:id="rId127"/>
    </p:embeddedFont>
    <p:embeddedFont>
      <p:font typeface="FNOEWD+TradeGothicLTStd" panose="020B0600070205080204"/>
      <p:regular r:id="rId128"/>
    </p:embeddedFont>
    <p:embeddedFont>
      <p:font typeface="QCDETA+TradeGothicLTStd-Bd2" panose="020B0600070205080204"/>
      <p:regular r:id="rId129"/>
    </p:embeddedFont>
    <p:embeddedFont>
      <p:font typeface="EOHDTP+TradeGothicLTStd" panose="020B0600070205080204"/>
      <p:regular r:id="rId130"/>
    </p:embeddedFont>
    <p:embeddedFont>
      <p:font typeface="PSISNM+TradeGothicLTStd" panose="020B0600070205080204"/>
      <p:regular r:id="rId131"/>
    </p:embeddedFont>
    <p:embeddedFont>
      <p:font typeface="EVOJJR+CambriaMath" panose="020B0600070205080204"/>
      <p:regular r:id="rId132"/>
    </p:embeddedFont>
    <p:embeddedFont>
      <p:font typeface="VMPKTU+TradeGothicLTStd" panose="020B0600070205080204"/>
      <p:regular r:id="rId133"/>
    </p:embeddedFont>
    <p:embeddedFont>
      <p:font typeface="QEMNVH+TradeGothicLTStd-Bd2" panose="020B0600070205080204"/>
      <p:regular r:id="rId134"/>
    </p:embeddedFont>
    <p:embeddedFont>
      <p:font typeface="KFHFAG+CambriaMath" panose="020B0600070205080204"/>
      <p:regular r:id="rId135"/>
    </p:embeddedFont>
    <p:embeddedFont>
      <p:font typeface="IJQKLR+TradeGothicLTStd-Bd2" panose="020B0600070205080204"/>
      <p:regular r:id="rId136"/>
    </p:embeddedFont>
    <p:embeddedFont>
      <p:font typeface="NDCRLA+CambriaMath" panose="020B0600070205080204"/>
      <p:regular r:id="rId137"/>
    </p:embeddedFont>
    <p:embeddedFont>
      <p:font typeface="PVMPAO+TradeGothicLTStd" panose="020B0600070205080204"/>
      <p:regular r:id="rId138"/>
    </p:embeddedFont>
    <p:embeddedFont>
      <p:font typeface="GUJUII+TradeGothicLTStd" panose="020B0600070205080204"/>
      <p:regular r:id="rId139"/>
    </p:embeddedFont>
    <p:embeddedFont>
      <p:font typeface="RAUVAA+TradeGothicLTStd-Bd2" panose="020B0600070205080204"/>
      <p:regular r:id="rId140"/>
    </p:embeddedFont>
    <p:embeddedFont>
      <p:font typeface="PASAKK+TradeGothicLTStd-Bd2" panose="020B0600070205080204"/>
      <p:regular r:id="rId141"/>
    </p:embeddedFont>
    <p:embeddedFont>
      <p:font typeface="QDOBCK+CambriaMath" panose="020B0600070205080204"/>
      <p:regular r:id="rId142"/>
    </p:embeddedFont>
    <p:embeddedFont>
      <p:font typeface="FTICKB+CambriaMath" panose="020B0600070205080204"/>
      <p:regular r:id="rId143"/>
    </p:embeddedFont>
    <p:embeddedFont>
      <p:font typeface="JGPECW+TradeGothicLTStd-Bd2" panose="020B0600070205080204"/>
      <p:regular r:id="rId144"/>
    </p:embeddedFont>
    <p:embeddedFont>
      <p:font typeface="PKLIIS+TradeGothicLTStd-Bold" panose="020B0600070205080204"/>
      <p:regular r:id="rId145"/>
    </p:embeddedFont>
    <p:embeddedFont>
      <p:font typeface="RGUKJG+TradeGothicLTStd" panose="020B0600070205080204"/>
      <p:regular r:id="rId146"/>
    </p:embeddedFont>
    <p:embeddedFont>
      <p:font typeface="JTOBNT+CambriaMath" panose="020B0600070205080204"/>
      <p:regular r:id="rId147"/>
    </p:embeddedFont>
    <p:embeddedFont>
      <p:font typeface="BVQOVQ+TradeGothicLTStd-Bd2" panose="020B0600070205080204"/>
      <p:regular r:id="rId148"/>
    </p:embeddedFont>
    <p:embeddedFont>
      <p:font typeface="JIREJL+TradeGothicLTStd-Bd2" panose="020B0600070205080204"/>
      <p:regular r:id="rId149"/>
    </p:embeddedFont>
    <p:embeddedFont>
      <p:font typeface="APAWLH+TradeGothicLTStd" panose="020B0600070205080204"/>
      <p:regular r:id="rId150"/>
    </p:embeddedFont>
    <p:embeddedFont>
      <p:font typeface="BPONLV+CambriaMath" panose="020B0600070205080204"/>
      <p:regular r:id="rId151"/>
    </p:embeddedFont>
    <p:embeddedFont>
      <p:font typeface="UIHOAM+TradeGothicLTStd-Bd2" panose="020B0600070205080204"/>
      <p:regular r:id="rId152"/>
    </p:embeddedFont>
    <p:embeddedFont>
      <p:font typeface="AHWERU+TradeGothicLTStd-Bold" panose="020B0600070205080204"/>
      <p:regular r:id="rId153"/>
    </p:embeddedFont>
    <p:embeddedFont>
      <p:font typeface="RPFBTU+TradeGothicLTStd" panose="020B0600070205080204"/>
      <p:regular r:id="rId154"/>
    </p:embeddedFont>
    <p:embeddedFont>
      <p:font typeface="KGCVRA+TradeGothicLTStd-Bd2" panose="020B0600070205080204"/>
      <p:regular r:id="rId155"/>
    </p:embeddedFont>
    <p:embeddedFont>
      <p:font typeface="QUFLHG+CambriaMath" panose="020B0600070205080204"/>
      <p:regular r:id="rId156"/>
    </p:embeddedFont>
    <p:embeddedFont>
      <p:font typeface="TBLABD+CambriaMath" panose="020B0600070205080204"/>
      <p:regular r:id="rId157"/>
    </p:embeddedFont>
    <p:embeddedFont>
      <p:font typeface="KMNUEI+TradeGothicLTStd-Bd2" panose="020B0600070205080204"/>
      <p:regular r:id="rId158"/>
    </p:embeddedFont>
    <p:embeddedFont>
      <p:font typeface="IOPOSR+TradeGothicLTStd" panose="020B0600070205080204"/>
      <p:regular r:id="rId159"/>
    </p:embeddedFont>
    <p:embeddedFont>
      <p:font typeface="GTNHPU+CambriaMath" panose="020B0600070205080204"/>
      <p:regular r:id="rId160"/>
    </p:embeddedFont>
    <p:embeddedFont>
      <p:font typeface="QMIWHW+TradeGothicLTStd" panose="020B0600070205080204"/>
      <p:regular r:id="rId161"/>
    </p:embeddedFont>
    <p:embeddedFont>
      <p:font typeface="JMGBGK+CambriaMath" panose="020B0600070205080204"/>
      <p:regular r:id="rId162"/>
    </p:embeddedFont>
    <p:embeddedFont>
      <p:font typeface="HHAVQN+TradeGothicLTStd-Bold" panose="020B0600070205080204"/>
      <p:regular r:id="rId163"/>
    </p:embeddedFont>
    <p:embeddedFont>
      <p:font typeface="HTRQBS+CambriaMath" panose="020B0600070205080204"/>
      <p:regular r:id="rId164"/>
    </p:embeddedFont>
    <p:embeddedFont>
      <p:font typeface="VBHSPN+CambriaMath" panose="020B0600070205080204"/>
      <p:regular r:id="rId165"/>
    </p:embeddedFont>
    <p:embeddedFont>
      <p:font typeface="JFINFM+TradeGothicLTStd-Bd2" panose="020B0600070205080204"/>
      <p:regular r:id="rId166"/>
    </p:embeddedFont>
    <p:embeddedFont>
      <p:font typeface="SFMKES+TradeGothicLTStd-Bd2" panose="020B0600070205080204"/>
      <p:regular r:id="rId167"/>
    </p:embeddedFont>
    <p:embeddedFont>
      <p:font typeface="EBTJRP+TradeGothicLTStd-Bd2" panose="020B0600070205080204"/>
      <p:regular r:id="rId168"/>
    </p:embeddedFont>
    <p:embeddedFont>
      <p:font typeface="UJLBHL+CambriaMath" panose="020B0600070205080204"/>
      <p:regular r:id="rId169"/>
    </p:embeddedFont>
    <p:embeddedFont>
      <p:font typeface="DTETDN+TradeGothicLTStd-Bd2" panose="020B0600070205080204"/>
      <p:regular r:id="rId170"/>
    </p:embeddedFont>
    <p:embeddedFont>
      <p:font typeface="KIVTOC+TradeGothicLTStd-Bd2" panose="020B0600070205080204"/>
      <p:regular r:id="rId171"/>
    </p:embeddedFont>
    <p:embeddedFont>
      <p:font typeface="AKILLW+TradeGothicLTStd-Bd2" panose="020B0600070205080204"/>
      <p:regular r:id="rId172"/>
    </p:embeddedFont>
    <p:embeddedFont>
      <p:font typeface="NVPHSJ+TradeGothicLTStd" panose="020B0600070205080204"/>
      <p:regular r:id="rId173"/>
    </p:embeddedFont>
    <p:embeddedFont>
      <p:font typeface="GIFKTM+TradeGothicLTStd-Bd2" panose="020B0600070205080204"/>
      <p:regular r:id="rId174"/>
    </p:embeddedFont>
    <p:embeddedFont>
      <p:font typeface="CFPNOS+CambriaMath" panose="020B0600070205080204"/>
      <p:regular r:id="rId175"/>
    </p:embeddedFont>
    <p:embeddedFont>
      <p:font typeface="CJUFEG+TradeGothicLTStd-Bd2" panose="020B0600070205080204"/>
      <p:regular r:id="rId176"/>
    </p:embeddedFont>
    <p:embeddedFont>
      <p:font typeface="NKGOSL+TradeGothicLTStd-Bd2" panose="020B0600070205080204"/>
      <p:regular r:id="rId177"/>
    </p:embeddedFont>
    <p:embeddedFont>
      <p:font typeface="HFLIVK+TradeGothicLTStd-Bd2" panose="020B0600070205080204"/>
      <p:regular r:id="rId178"/>
    </p:embeddedFont>
    <p:embeddedFont>
      <p:font typeface="HPFTBO+TradeGothicLTStd" panose="020B0600070205080204"/>
      <p:regular r:id="rId179"/>
    </p:embeddedFont>
    <p:embeddedFont>
      <p:font typeface="GWOSRU+TradeGothicLTStd" panose="020B0600070205080204"/>
      <p:regular r:id="rId180"/>
    </p:embeddedFont>
    <p:embeddedFont>
      <p:font typeface="EKOIIC+CambriaMath" panose="020B0600070205080204"/>
      <p:regular r:id="rId181"/>
    </p:embeddedFont>
    <p:embeddedFont>
      <p:font typeface="LMVSPP+TradeGothicLTStd" panose="020B0600070205080204"/>
      <p:regular r:id="rId182"/>
    </p:embeddedFont>
    <p:embeddedFont>
      <p:font typeface="LQDIBL+TradeGothicLTStd" panose="020B0600070205080204"/>
      <p:regular r:id="rId183"/>
    </p:embeddedFont>
    <p:embeddedFont>
      <p:font typeface="VKLFLV+CambriaMath" panose="020B0600070205080204"/>
      <p:regular r:id="rId184"/>
    </p:embeddedFont>
    <p:embeddedFont>
      <p:font typeface="PREQTQ+TradeGothicLTStd-Bd2" panose="020B0600070205080204"/>
      <p:regular r:id="rId185"/>
    </p:embeddedFont>
    <p:embeddedFont>
      <p:font typeface="CFJTKM+TradeGothicLTStd-Bd2" panose="020B0600070205080204"/>
      <p:regular r:id="rId186"/>
    </p:embeddedFont>
    <p:embeddedFont>
      <p:font typeface="HCPCBQ+CambriaMath" panose="020B0600070205080204"/>
      <p:regular r:id="rId187"/>
    </p:embeddedFont>
    <p:embeddedFont>
      <p:font typeface="OCUIAN+TradeGothicLTStd-Bd2" panose="020B0600070205080204"/>
      <p:regular r:id="rId188"/>
    </p:embeddedFont>
    <p:embeddedFont>
      <p:font typeface="MSOIWC+CambriaMath" panose="020B0600070205080204"/>
      <p:regular r:id="rId189"/>
    </p:embeddedFont>
    <p:embeddedFont>
      <p:font typeface="CIJGVG+CambriaMath" panose="020B0600070205080204"/>
      <p:regular r:id="rId190"/>
    </p:embeddedFont>
    <p:embeddedFont>
      <p:font typeface="GFUQMM+ArialMT" panose="020B0600070205080204"/>
      <p:regular r:id="rId191"/>
    </p:embeddedFont>
    <p:embeddedFont>
      <p:font typeface="CPCLKS+TradeGothicLTStd" panose="020B0600070205080204"/>
      <p:regular r:id="rId192"/>
    </p:embeddedFont>
    <p:embeddedFont>
      <p:font typeface="QPBTFG+TradeGothicLTStd" panose="020B0600070205080204"/>
      <p:regular r:id="rId193"/>
    </p:embeddedFont>
    <p:embeddedFont>
      <p:font typeface="LMSHHO+TradeGothicLTStd" panose="020B0600070205080204"/>
      <p:regular r:id="rId194"/>
    </p:embeddedFont>
    <p:embeddedFont>
      <p:font typeface="EHTWRD+TradeGothicLTStd-Bd2" panose="020B0600070205080204"/>
      <p:regular r:id="rId195"/>
    </p:embeddedFont>
    <p:embeddedFont>
      <p:font typeface="VDBBRQ+TradeGothicLTStd" panose="020B0600070205080204"/>
      <p:regular r:id="rId196"/>
    </p:embeddedFont>
    <p:embeddedFont>
      <p:font typeface="OAPHNO+CambriaMath" panose="020B0600070205080204"/>
      <p:regular r:id="rId197"/>
    </p:embeddedFont>
    <p:embeddedFont>
      <p:font typeface="THARDT+TradeGothicLTStd-Bd2" panose="020B0600070205080204"/>
      <p:regular r:id="rId198"/>
    </p:embeddedFont>
    <p:embeddedFont>
      <p:font typeface="IGDWQV+CambriaMath" panose="020B0600070205080204"/>
      <p:regular r:id="rId199"/>
    </p:embeddedFont>
    <p:embeddedFont>
      <p:font typeface="HFVSAM+TradeGothicLTStd-Bd2" panose="020B0600070205080204"/>
      <p:regular r:id="rId200"/>
    </p:embeddedFont>
    <p:embeddedFont>
      <p:font typeface="UDBKQF+CambriaMath" panose="020B0600070205080204"/>
      <p:regular r:id="rId201"/>
    </p:embeddedFont>
    <p:embeddedFont>
      <p:font typeface="OTAJBK+TradeGothicLTStd" panose="020B0600070205080204"/>
      <p:regular r:id="rId202"/>
    </p:embeddedFont>
    <p:embeddedFont>
      <p:font typeface="RDLESL+TradeGothicLTStd" panose="020B0600070205080204"/>
      <p:regular r:id="rId203"/>
    </p:embeddedFont>
    <p:embeddedFont>
      <p:font typeface="QKASHP+TradeGothicLTStd" panose="020B0600070205080204"/>
      <p:regular r:id="rId204"/>
    </p:embeddedFont>
    <p:embeddedFont>
      <p:font typeface="MRNHUP+Arial-BoldMT" panose="020B0600070205080204"/>
      <p:regular r:id="rId205"/>
    </p:embeddedFont>
    <p:embeddedFont>
      <p:font typeface="LQIFQW+TradeGothicLTStd" panose="020B0600070205080204"/>
      <p:regular r:id="rId206"/>
    </p:embeddedFont>
    <p:embeddedFont>
      <p:font typeface="Cambria Math" panose="02040503050406030204" pitchFamily="18" charset="0"/>
      <p:regular r:id="rId207"/>
    </p:embeddedFont>
    <p:embeddedFont>
      <p:font typeface="ROOWCF+TradeGothicLTStd-Bd2" panose="020B0600070205080204"/>
      <p:regular r:id="rId208"/>
    </p:embeddedFont>
    <p:embeddedFont>
      <p:font typeface="GFAVGP+CourierNewPSMT" panose="020B0600070205080204"/>
      <p:regular r:id="rId209"/>
    </p:embeddedFont>
    <p:embeddedFont>
      <p:font typeface="UCAKAK+TradeGothicLTStd-Bd2" panose="020B0600070205080204"/>
      <p:regular r:id="rId210"/>
    </p:embeddedFont>
    <p:embeddedFont>
      <p:font typeface="TEMNAJ+TradeGothicLTStd" panose="020B0600070205080204"/>
      <p:regular r:id="rId211"/>
    </p:embeddedFont>
    <p:embeddedFont>
      <p:font typeface="ADRFQT+TradeGothicLTStd" panose="020B0600070205080204"/>
      <p:regular r:id="rId212"/>
    </p:embeddedFont>
    <p:embeddedFont>
      <p:font typeface="DKSWFA+CambriaMath" panose="020B0600070205080204"/>
      <p:regular r:id="rId213"/>
    </p:embeddedFont>
    <p:embeddedFont>
      <p:font typeface="UVTASO+CambriaMath" panose="020B0600070205080204"/>
      <p:regular r:id="rId214"/>
    </p:embeddedFont>
    <p:embeddedFont>
      <p:font typeface="DPIBVE+TradeGothicLTStd-Bd2" panose="020B0600070205080204"/>
      <p:regular r:id="rId215"/>
    </p:embeddedFont>
    <p:embeddedFont>
      <p:font typeface="WQFJMN+TradeGothicLTStd-Bd2" panose="020B0600070205080204"/>
      <p:regular r:id="rId216"/>
    </p:embeddedFont>
    <p:embeddedFont>
      <p:font typeface="JQSEQW+TradeGothicLTStd" panose="020B0600070205080204"/>
      <p:regular r:id="rId217"/>
    </p:embeddedFont>
    <p:embeddedFont>
      <p:font typeface="BSBEQJ+CambriaMath" panose="020B0600070205080204"/>
      <p:regular r:id="rId218"/>
    </p:embeddedFont>
    <p:embeddedFont>
      <p:font typeface="NCRLJD+TradeGothicLTStd" panose="020B0600070205080204"/>
      <p:regular r:id="rId219"/>
    </p:embeddedFont>
    <p:embeddedFont>
      <p:font typeface="TEHOVF+TradeGothicLTStd-Bd2" panose="020B0600070205080204"/>
      <p:regular r:id="rId220"/>
    </p:embeddedFont>
    <p:embeddedFont>
      <p:font typeface="VMSUBB+TradeGothicLTStd-Bd2" panose="020B0600070205080204"/>
      <p:regular r:id="rId221"/>
    </p:embeddedFont>
    <p:embeddedFont>
      <p:font typeface="VWFEKP+TradeGothicLTStd-Bd2" panose="020B0600070205080204"/>
      <p:regular r:id="rId222"/>
    </p:embeddedFont>
    <p:embeddedFont>
      <p:font typeface="LJGBQC+TradeGothicLTStd-Bd2" panose="020B0600070205080204"/>
      <p:regular r:id="rId223"/>
    </p:embeddedFont>
    <p:embeddedFont>
      <p:font typeface="CDOLTW+CambriaMath" panose="020B0600070205080204"/>
      <p:regular r:id="rId224"/>
    </p:embeddedFont>
    <p:embeddedFont>
      <p:font typeface="TGSNJQ+TradeGothicLTStd-Bd2" panose="020B0600070205080204"/>
      <p:regular r:id="rId225"/>
    </p:embeddedFont>
    <p:embeddedFont>
      <p:font typeface="IJNGKW+CambriaMath" panose="020B0600070205080204"/>
      <p:regular r:id="rId226"/>
    </p:embeddedFont>
    <p:embeddedFont>
      <p:font typeface="LVINSM+TradeGothicLTStd-Bd2" panose="020B0600070205080204"/>
      <p:regular r:id="rId227"/>
    </p:embeddedFont>
    <p:embeddedFont>
      <p:font typeface="FJRORP+TradeGothicLTStd" panose="020B0600070205080204"/>
      <p:regular r:id="rId228"/>
    </p:embeddedFont>
    <p:embeddedFont>
      <p:font typeface="LFUGAO+TradeGothicLTStd-Obl" panose="020B0600070205080204"/>
      <p:regular r:id="rId229"/>
    </p:embeddedFont>
    <p:embeddedFont>
      <p:font typeface="GCCRBH+TradeGothicLTStd-Bd2" panose="020B0600070205080204"/>
      <p:regular r:id="rId230"/>
    </p:embeddedFont>
    <p:embeddedFont>
      <p:font typeface="NWCNDW+CambriaMath" panose="020B0600070205080204"/>
      <p:regular r:id="rId231"/>
    </p:embeddedFont>
    <p:embeddedFont>
      <p:font typeface="UAEWHS+TradeGothicLTStd-Bd2" panose="020B0600070205080204"/>
      <p:regular r:id="rId232"/>
    </p:embeddedFont>
    <p:embeddedFont>
      <p:font typeface="VGKMEL+TradeGothicLTStd" panose="020B0600070205080204"/>
      <p:regular r:id="rId233"/>
    </p:embeddedFont>
    <p:embeddedFont>
      <p:font typeface="BVLTUU+TradeGothicLTStd-Bd2" panose="020B0600070205080204"/>
      <p:regular r:id="rId234"/>
    </p:embeddedFont>
    <p:embeddedFont>
      <p:font typeface="KQNPQL+TradeGothicLTStd" panose="020B0600070205080204"/>
      <p:regular r:id="rId235"/>
    </p:embeddedFont>
    <p:embeddedFont>
      <p:font typeface="URVOGE+TradeGothicLTStd" panose="020B0600070205080204"/>
      <p:regular r:id="rId236"/>
    </p:embeddedFont>
    <p:embeddedFont>
      <p:font typeface="HRERST+TradeGothicLTStd" panose="020B0600070205080204"/>
      <p:regular r:id="rId237"/>
    </p:embeddedFont>
    <p:embeddedFont>
      <p:font typeface="OHJCBJ+TradeGothicLTStd" panose="020B0600070205080204"/>
      <p:regular r:id="rId238"/>
    </p:embeddedFont>
    <p:embeddedFont>
      <p:font typeface="HACMJH+CambriaMath" panose="020B0600070205080204"/>
      <p:regular r:id="rId239"/>
    </p:embeddedFont>
    <p:embeddedFont>
      <p:font typeface="EVARIQ+CambriaMath" panose="020B0600070205080204"/>
      <p:regular r:id="rId240"/>
    </p:embeddedFont>
    <p:embeddedFont>
      <p:font typeface="LDARPT+Arial-BoldMT" panose="020B0600070205080204"/>
      <p:regular r:id="rId241"/>
    </p:embeddedFont>
    <p:embeddedFont>
      <p:font typeface="OUSUHV+TradeGothicLTStd-Bd2" panose="020B0600070205080204"/>
      <p:regular r:id="rId242"/>
    </p:embeddedFont>
    <p:embeddedFont>
      <p:font typeface="BHTJJE+CambriaMath" panose="020B0600070205080204"/>
      <p:regular r:id="rId243"/>
    </p:embeddedFont>
    <p:embeddedFont>
      <p:font typeface="FOHGDT+CambriaMath" panose="020B0600070205080204"/>
      <p:regular r:id="rId244"/>
    </p:embeddedFont>
    <p:embeddedFont>
      <p:font typeface="TWHLJW+CambriaMath" panose="020B0600070205080204"/>
      <p:regular r:id="rId245"/>
    </p:embeddedFont>
    <p:embeddedFont>
      <p:font typeface="GSJUFH+CambriaMath" panose="020B0600070205080204"/>
      <p:regular r:id="rId246"/>
    </p:embeddedFont>
    <p:embeddedFont>
      <p:font typeface="BEQLHC+TradeGothicLTStd" panose="020B0600070205080204"/>
      <p:regular r:id="rId247"/>
    </p:embeddedFont>
    <p:embeddedFont>
      <p:font typeface="AOONNB+CambriaMath" panose="020B0600070205080204"/>
      <p:regular r:id="rId248"/>
    </p:embeddedFont>
    <p:embeddedFont>
      <p:font typeface="WWEIDN+TradeGothicLTStd" panose="020B0600070205080204"/>
      <p:regular r:id="rId249"/>
    </p:embeddedFont>
    <p:embeddedFont>
      <p:font typeface="VRRLLS+CambriaMath" panose="020B0600070205080204"/>
      <p:regular r:id="rId250"/>
    </p:embeddedFont>
    <p:embeddedFont>
      <p:font typeface="EFBEGC+CambriaMath" panose="020B0600070205080204"/>
      <p:regular r:id="rId251"/>
    </p:embeddedFont>
    <p:embeddedFont>
      <p:font typeface="IQLSRM+CambriaMath" panose="020B0600070205080204"/>
      <p:regular r:id="rId252"/>
    </p:embeddedFont>
    <p:embeddedFont>
      <p:font typeface="JHVRBS+CambriaMath" panose="020B0600070205080204"/>
      <p:regular r:id="rId253"/>
    </p:embeddedFont>
    <p:embeddedFont>
      <p:font typeface="NCDENG+TradeGothicLTStd" panose="020B0600070205080204"/>
      <p:regular r:id="rId254"/>
    </p:embeddedFont>
    <p:embeddedFont>
      <p:font typeface="PICUEP+TradeGothicLTStd-Bd2" panose="020B0600070205080204"/>
      <p:regular r:id="rId255"/>
    </p:embeddedFont>
    <p:embeddedFont>
      <p:font typeface="IETTDA+CambriaMath" panose="020B0600070205080204"/>
      <p:regular r:id="rId256"/>
    </p:embeddedFont>
    <p:embeddedFont>
      <p:font typeface="GRFNIP+CambriaMath" panose="020B0600070205080204"/>
      <p:regular r:id="rId257"/>
    </p:embeddedFont>
    <p:embeddedFont>
      <p:font typeface="DGRDFG+TradeGothicLTStd-Bd2" panose="020B0600070205080204"/>
      <p:regular r:id="rId258"/>
    </p:embeddedFont>
    <p:embeddedFont>
      <p:font typeface="IWTBJI+CambriaMath" panose="020B0600070205080204"/>
      <p:regular r:id="rId259"/>
    </p:embeddedFont>
    <p:embeddedFont>
      <p:font typeface="WLKMUA+TradeGothicLTStd" panose="020B0600070205080204"/>
      <p:regular r:id="rId260"/>
    </p:embeddedFont>
    <p:embeddedFont>
      <p:font typeface="COKMNG+TradeGothicLTStd" panose="020B0600070205080204"/>
      <p:regular r:id="rId261"/>
    </p:embeddedFont>
    <p:embeddedFont>
      <p:font typeface="WATQDT+TradeGothicLTStd-Bd2" panose="020B0600070205080204"/>
      <p:regular r:id="rId262"/>
    </p:embeddedFont>
    <p:embeddedFont>
      <p:font typeface="IDJFIU+CambriaMath" panose="020B0600070205080204"/>
      <p:regular r:id="rId263"/>
    </p:embeddedFont>
    <p:embeddedFont>
      <p:font typeface="JUIFPC+TradeGothicLTStd-Bd2" panose="020B0600070205080204"/>
      <p:regular r:id="rId264"/>
    </p:embeddedFont>
    <p:embeddedFont>
      <p:font typeface="WWHIFK+TradeGothicLTStd-Bold" panose="020B0600070205080204"/>
      <p:regular r:id="rId26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2" autoAdjust="0"/>
    <p:restoredTop sz="94660"/>
  </p:normalViewPr>
  <p:slideViewPr>
    <p:cSldViewPr>
      <p:cViewPr varScale="1">
        <p:scale>
          <a:sx n="87" d="100"/>
          <a:sy n="87" d="100"/>
        </p:scale>
        <p:origin x="480" y="7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1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font" Target="fonts/font93.fntdata"/><Relationship Id="rId170" Type="http://schemas.openxmlformats.org/officeDocument/2006/relationships/font" Target="fonts/font104.fntdata"/><Relationship Id="rId226" Type="http://schemas.openxmlformats.org/officeDocument/2006/relationships/font" Target="fonts/font160.fntdata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font" Target="fonts/font8.fntdata"/><Relationship Id="rId128" Type="http://schemas.openxmlformats.org/officeDocument/2006/relationships/font" Target="fonts/font62.fntdata"/><Relationship Id="rId149" Type="http://schemas.openxmlformats.org/officeDocument/2006/relationships/font" Target="fonts/font83.fntdata"/><Relationship Id="rId5" Type="http://schemas.openxmlformats.org/officeDocument/2006/relationships/slide" Target="slides/slide4.xml"/><Relationship Id="rId95" Type="http://schemas.openxmlformats.org/officeDocument/2006/relationships/font" Target="fonts/font29.fntdata"/><Relationship Id="rId160" Type="http://schemas.openxmlformats.org/officeDocument/2006/relationships/font" Target="fonts/font94.fntdata"/><Relationship Id="rId181" Type="http://schemas.openxmlformats.org/officeDocument/2006/relationships/font" Target="fonts/font115.fntdata"/><Relationship Id="rId216" Type="http://schemas.openxmlformats.org/officeDocument/2006/relationships/font" Target="fonts/font150.fntdata"/><Relationship Id="rId237" Type="http://schemas.openxmlformats.org/officeDocument/2006/relationships/font" Target="fonts/font171.fntdata"/><Relationship Id="rId258" Type="http://schemas.openxmlformats.org/officeDocument/2006/relationships/font" Target="fonts/font19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font" Target="fonts/font52.fntdata"/><Relationship Id="rId139" Type="http://schemas.openxmlformats.org/officeDocument/2006/relationships/font" Target="fonts/font73.fntdata"/><Relationship Id="rId85" Type="http://schemas.openxmlformats.org/officeDocument/2006/relationships/font" Target="fonts/font19.fntdata"/><Relationship Id="rId150" Type="http://schemas.openxmlformats.org/officeDocument/2006/relationships/font" Target="fonts/font84.fntdata"/><Relationship Id="rId171" Type="http://schemas.openxmlformats.org/officeDocument/2006/relationships/font" Target="fonts/font105.fntdata"/><Relationship Id="rId192" Type="http://schemas.openxmlformats.org/officeDocument/2006/relationships/font" Target="fonts/font126.fntdata"/><Relationship Id="rId206" Type="http://schemas.openxmlformats.org/officeDocument/2006/relationships/font" Target="fonts/font140.fntdata"/><Relationship Id="rId227" Type="http://schemas.openxmlformats.org/officeDocument/2006/relationships/font" Target="fonts/font161.fntdata"/><Relationship Id="rId248" Type="http://schemas.openxmlformats.org/officeDocument/2006/relationships/font" Target="fonts/font182.fntdata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font" Target="fonts/font42.fntdata"/><Relationship Id="rId129" Type="http://schemas.openxmlformats.org/officeDocument/2006/relationships/font" Target="fonts/font63.fntdata"/><Relationship Id="rId54" Type="http://schemas.openxmlformats.org/officeDocument/2006/relationships/slide" Target="slides/slide53.xml"/><Relationship Id="rId75" Type="http://schemas.openxmlformats.org/officeDocument/2006/relationships/font" Target="fonts/font9.fntdata"/><Relationship Id="rId96" Type="http://schemas.openxmlformats.org/officeDocument/2006/relationships/font" Target="fonts/font30.fntdata"/><Relationship Id="rId140" Type="http://schemas.openxmlformats.org/officeDocument/2006/relationships/font" Target="fonts/font74.fntdata"/><Relationship Id="rId161" Type="http://schemas.openxmlformats.org/officeDocument/2006/relationships/font" Target="fonts/font95.fntdata"/><Relationship Id="rId182" Type="http://schemas.openxmlformats.org/officeDocument/2006/relationships/font" Target="fonts/font116.fntdata"/><Relationship Id="rId217" Type="http://schemas.openxmlformats.org/officeDocument/2006/relationships/font" Target="fonts/font151.fntdata"/><Relationship Id="rId6" Type="http://schemas.openxmlformats.org/officeDocument/2006/relationships/slide" Target="slides/slide5.xml"/><Relationship Id="rId238" Type="http://schemas.openxmlformats.org/officeDocument/2006/relationships/font" Target="fonts/font172.fntdata"/><Relationship Id="rId259" Type="http://schemas.openxmlformats.org/officeDocument/2006/relationships/font" Target="fonts/font193.fntdata"/><Relationship Id="rId23" Type="http://schemas.openxmlformats.org/officeDocument/2006/relationships/slide" Target="slides/slide22.xml"/><Relationship Id="rId119" Type="http://schemas.openxmlformats.org/officeDocument/2006/relationships/font" Target="fonts/font53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font" Target="fonts/font20.fntdata"/><Relationship Id="rId130" Type="http://schemas.openxmlformats.org/officeDocument/2006/relationships/font" Target="fonts/font64.fntdata"/><Relationship Id="rId151" Type="http://schemas.openxmlformats.org/officeDocument/2006/relationships/font" Target="fonts/font85.fntdata"/><Relationship Id="rId172" Type="http://schemas.openxmlformats.org/officeDocument/2006/relationships/font" Target="fonts/font106.fntdata"/><Relationship Id="rId193" Type="http://schemas.openxmlformats.org/officeDocument/2006/relationships/font" Target="fonts/font127.fntdata"/><Relationship Id="rId207" Type="http://schemas.openxmlformats.org/officeDocument/2006/relationships/font" Target="fonts/font141.fntdata"/><Relationship Id="rId228" Type="http://schemas.openxmlformats.org/officeDocument/2006/relationships/font" Target="fonts/font162.fntdata"/><Relationship Id="rId249" Type="http://schemas.openxmlformats.org/officeDocument/2006/relationships/font" Target="fonts/font183.fntdata"/><Relationship Id="rId13" Type="http://schemas.openxmlformats.org/officeDocument/2006/relationships/slide" Target="slides/slide12.xml"/><Relationship Id="rId109" Type="http://schemas.openxmlformats.org/officeDocument/2006/relationships/font" Target="fonts/font43.fntdata"/><Relationship Id="rId260" Type="http://schemas.openxmlformats.org/officeDocument/2006/relationships/font" Target="fonts/font194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120" Type="http://schemas.openxmlformats.org/officeDocument/2006/relationships/font" Target="fonts/font54.fntdata"/><Relationship Id="rId141" Type="http://schemas.openxmlformats.org/officeDocument/2006/relationships/font" Target="fonts/font75.fntdata"/><Relationship Id="rId7" Type="http://schemas.openxmlformats.org/officeDocument/2006/relationships/slide" Target="slides/slide6.xml"/><Relationship Id="rId162" Type="http://schemas.openxmlformats.org/officeDocument/2006/relationships/font" Target="fonts/font96.fntdata"/><Relationship Id="rId183" Type="http://schemas.openxmlformats.org/officeDocument/2006/relationships/font" Target="fonts/font117.fntdata"/><Relationship Id="rId218" Type="http://schemas.openxmlformats.org/officeDocument/2006/relationships/font" Target="fonts/font152.fntdata"/><Relationship Id="rId239" Type="http://schemas.openxmlformats.org/officeDocument/2006/relationships/font" Target="fonts/font173.fntdata"/><Relationship Id="rId250" Type="http://schemas.openxmlformats.org/officeDocument/2006/relationships/font" Target="fonts/font184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1.fntdata"/><Relationship Id="rId110" Type="http://schemas.openxmlformats.org/officeDocument/2006/relationships/font" Target="fonts/font44.fntdata"/><Relationship Id="rId131" Type="http://schemas.openxmlformats.org/officeDocument/2006/relationships/font" Target="fonts/font65.fntdata"/><Relationship Id="rId152" Type="http://schemas.openxmlformats.org/officeDocument/2006/relationships/font" Target="fonts/font86.fntdata"/><Relationship Id="rId173" Type="http://schemas.openxmlformats.org/officeDocument/2006/relationships/font" Target="fonts/font107.fntdata"/><Relationship Id="rId194" Type="http://schemas.openxmlformats.org/officeDocument/2006/relationships/font" Target="fonts/font128.fntdata"/><Relationship Id="rId208" Type="http://schemas.openxmlformats.org/officeDocument/2006/relationships/font" Target="fonts/font142.fntdata"/><Relationship Id="rId229" Type="http://schemas.openxmlformats.org/officeDocument/2006/relationships/font" Target="fonts/font163.fntdata"/><Relationship Id="rId240" Type="http://schemas.openxmlformats.org/officeDocument/2006/relationships/font" Target="fonts/font174.fntdata"/><Relationship Id="rId261" Type="http://schemas.openxmlformats.org/officeDocument/2006/relationships/font" Target="fonts/font195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1.fntdata"/><Relationship Id="rId100" Type="http://schemas.openxmlformats.org/officeDocument/2006/relationships/font" Target="fonts/font34.fntdata"/><Relationship Id="rId8" Type="http://schemas.openxmlformats.org/officeDocument/2006/relationships/slide" Target="slides/slide7.xml"/><Relationship Id="rId98" Type="http://schemas.openxmlformats.org/officeDocument/2006/relationships/font" Target="fonts/font32.fntdata"/><Relationship Id="rId121" Type="http://schemas.openxmlformats.org/officeDocument/2006/relationships/font" Target="fonts/font55.fntdata"/><Relationship Id="rId142" Type="http://schemas.openxmlformats.org/officeDocument/2006/relationships/font" Target="fonts/font76.fntdata"/><Relationship Id="rId163" Type="http://schemas.openxmlformats.org/officeDocument/2006/relationships/font" Target="fonts/font97.fntdata"/><Relationship Id="rId184" Type="http://schemas.openxmlformats.org/officeDocument/2006/relationships/font" Target="fonts/font118.fntdata"/><Relationship Id="rId219" Type="http://schemas.openxmlformats.org/officeDocument/2006/relationships/font" Target="fonts/font153.fntdata"/><Relationship Id="rId230" Type="http://schemas.openxmlformats.org/officeDocument/2006/relationships/font" Target="fonts/font164.fntdata"/><Relationship Id="rId251" Type="http://schemas.openxmlformats.org/officeDocument/2006/relationships/font" Target="fonts/font185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font" Target="fonts/font1.fntdata"/><Relationship Id="rId88" Type="http://schemas.openxmlformats.org/officeDocument/2006/relationships/font" Target="fonts/font22.fntdata"/><Relationship Id="rId111" Type="http://schemas.openxmlformats.org/officeDocument/2006/relationships/font" Target="fonts/font45.fntdata"/><Relationship Id="rId132" Type="http://schemas.openxmlformats.org/officeDocument/2006/relationships/font" Target="fonts/font66.fntdata"/><Relationship Id="rId153" Type="http://schemas.openxmlformats.org/officeDocument/2006/relationships/font" Target="fonts/font87.fntdata"/><Relationship Id="rId174" Type="http://schemas.openxmlformats.org/officeDocument/2006/relationships/font" Target="fonts/font108.fntdata"/><Relationship Id="rId195" Type="http://schemas.openxmlformats.org/officeDocument/2006/relationships/font" Target="fonts/font129.fntdata"/><Relationship Id="rId209" Type="http://schemas.openxmlformats.org/officeDocument/2006/relationships/font" Target="fonts/font143.fntdata"/><Relationship Id="rId220" Type="http://schemas.openxmlformats.org/officeDocument/2006/relationships/font" Target="fonts/font154.fntdata"/><Relationship Id="rId241" Type="http://schemas.openxmlformats.org/officeDocument/2006/relationships/font" Target="fonts/font17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196.fntdata"/><Relationship Id="rId78" Type="http://schemas.openxmlformats.org/officeDocument/2006/relationships/font" Target="fonts/font12.fntdata"/><Relationship Id="rId99" Type="http://schemas.openxmlformats.org/officeDocument/2006/relationships/font" Target="fonts/font33.fntdata"/><Relationship Id="rId101" Type="http://schemas.openxmlformats.org/officeDocument/2006/relationships/font" Target="fonts/font35.fntdata"/><Relationship Id="rId122" Type="http://schemas.openxmlformats.org/officeDocument/2006/relationships/font" Target="fonts/font56.fntdata"/><Relationship Id="rId143" Type="http://schemas.openxmlformats.org/officeDocument/2006/relationships/font" Target="fonts/font77.fntdata"/><Relationship Id="rId164" Type="http://schemas.openxmlformats.org/officeDocument/2006/relationships/font" Target="fonts/font98.fntdata"/><Relationship Id="rId185" Type="http://schemas.openxmlformats.org/officeDocument/2006/relationships/font" Target="fonts/font119.fntdata"/><Relationship Id="rId9" Type="http://schemas.openxmlformats.org/officeDocument/2006/relationships/slide" Target="slides/slide8.xml"/><Relationship Id="rId210" Type="http://schemas.openxmlformats.org/officeDocument/2006/relationships/font" Target="fonts/font144.fntdata"/><Relationship Id="rId26" Type="http://schemas.openxmlformats.org/officeDocument/2006/relationships/slide" Target="slides/slide25.xml"/><Relationship Id="rId231" Type="http://schemas.openxmlformats.org/officeDocument/2006/relationships/font" Target="fonts/font165.fntdata"/><Relationship Id="rId252" Type="http://schemas.openxmlformats.org/officeDocument/2006/relationships/font" Target="fonts/font186.fntdata"/><Relationship Id="rId47" Type="http://schemas.openxmlformats.org/officeDocument/2006/relationships/slide" Target="slides/slide46.xml"/><Relationship Id="rId68" Type="http://schemas.openxmlformats.org/officeDocument/2006/relationships/font" Target="fonts/font2.fntdata"/><Relationship Id="rId89" Type="http://schemas.openxmlformats.org/officeDocument/2006/relationships/font" Target="fonts/font23.fntdata"/><Relationship Id="rId112" Type="http://schemas.openxmlformats.org/officeDocument/2006/relationships/font" Target="fonts/font46.fntdata"/><Relationship Id="rId133" Type="http://schemas.openxmlformats.org/officeDocument/2006/relationships/font" Target="fonts/font67.fntdata"/><Relationship Id="rId154" Type="http://schemas.openxmlformats.org/officeDocument/2006/relationships/font" Target="fonts/font88.fntdata"/><Relationship Id="rId175" Type="http://schemas.openxmlformats.org/officeDocument/2006/relationships/font" Target="fonts/font109.fntdata"/><Relationship Id="rId196" Type="http://schemas.openxmlformats.org/officeDocument/2006/relationships/font" Target="fonts/font130.fntdata"/><Relationship Id="rId200" Type="http://schemas.openxmlformats.org/officeDocument/2006/relationships/font" Target="fonts/font134.fntdata"/><Relationship Id="rId16" Type="http://schemas.openxmlformats.org/officeDocument/2006/relationships/slide" Target="slides/slide15.xml"/><Relationship Id="rId221" Type="http://schemas.openxmlformats.org/officeDocument/2006/relationships/font" Target="fonts/font155.fntdata"/><Relationship Id="rId242" Type="http://schemas.openxmlformats.org/officeDocument/2006/relationships/font" Target="fonts/font176.fntdata"/><Relationship Id="rId263" Type="http://schemas.openxmlformats.org/officeDocument/2006/relationships/font" Target="fonts/font197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font" Target="fonts/font13.fntdata"/><Relationship Id="rId102" Type="http://schemas.openxmlformats.org/officeDocument/2006/relationships/font" Target="fonts/font36.fntdata"/><Relationship Id="rId123" Type="http://schemas.openxmlformats.org/officeDocument/2006/relationships/font" Target="fonts/font57.fntdata"/><Relationship Id="rId144" Type="http://schemas.openxmlformats.org/officeDocument/2006/relationships/font" Target="fonts/font78.fntdata"/><Relationship Id="rId90" Type="http://schemas.openxmlformats.org/officeDocument/2006/relationships/font" Target="fonts/font24.fntdata"/><Relationship Id="rId165" Type="http://schemas.openxmlformats.org/officeDocument/2006/relationships/font" Target="fonts/font99.fntdata"/><Relationship Id="rId186" Type="http://schemas.openxmlformats.org/officeDocument/2006/relationships/font" Target="fonts/font120.fntdata"/><Relationship Id="rId211" Type="http://schemas.openxmlformats.org/officeDocument/2006/relationships/font" Target="fonts/font145.fntdata"/><Relationship Id="rId232" Type="http://schemas.openxmlformats.org/officeDocument/2006/relationships/font" Target="fonts/font166.fntdata"/><Relationship Id="rId253" Type="http://schemas.openxmlformats.org/officeDocument/2006/relationships/font" Target="fonts/font18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font" Target="fonts/font3.fntdata"/><Relationship Id="rId113" Type="http://schemas.openxmlformats.org/officeDocument/2006/relationships/font" Target="fonts/font47.fntdata"/><Relationship Id="rId134" Type="http://schemas.openxmlformats.org/officeDocument/2006/relationships/font" Target="fonts/font68.fntdata"/><Relationship Id="rId80" Type="http://schemas.openxmlformats.org/officeDocument/2006/relationships/font" Target="fonts/font14.fntdata"/><Relationship Id="rId155" Type="http://schemas.openxmlformats.org/officeDocument/2006/relationships/font" Target="fonts/font89.fntdata"/><Relationship Id="rId176" Type="http://schemas.openxmlformats.org/officeDocument/2006/relationships/font" Target="fonts/font110.fntdata"/><Relationship Id="rId197" Type="http://schemas.openxmlformats.org/officeDocument/2006/relationships/font" Target="fonts/font131.fntdata"/><Relationship Id="rId201" Type="http://schemas.openxmlformats.org/officeDocument/2006/relationships/font" Target="fonts/font135.fntdata"/><Relationship Id="rId222" Type="http://schemas.openxmlformats.org/officeDocument/2006/relationships/font" Target="fonts/font156.fntdata"/><Relationship Id="rId243" Type="http://schemas.openxmlformats.org/officeDocument/2006/relationships/font" Target="fonts/font177.fntdata"/><Relationship Id="rId264" Type="http://schemas.openxmlformats.org/officeDocument/2006/relationships/font" Target="fonts/font19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7.fntdata"/><Relationship Id="rId124" Type="http://schemas.openxmlformats.org/officeDocument/2006/relationships/font" Target="fonts/font58.fntdata"/><Relationship Id="rId70" Type="http://schemas.openxmlformats.org/officeDocument/2006/relationships/font" Target="fonts/font4.fntdata"/><Relationship Id="rId91" Type="http://schemas.openxmlformats.org/officeDocument/2006/relationships/font" Target="fonts/font25.fntdata"/><Relationship Id="rId145" Type="http://schemas.openxmlformats.org/officeDocument/2006/relationships/font" Target="fonts/font79.fntdata"/><Relationship Id="rId166" Type="http://schemas.openxmlformats.org/officeDocument/2006/relationships/font" Target="fonts/font100.fntdata"/><Relationship Id="rId187" Type="http://schemas.openxmlformats.org/officeDocument/2006/relationships/font" Target="fonts/font121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46.fntdata"/><Relationship Id="rId233" Type="http://schemas.openxmlformats.org/officeDocument/2006/relationships/font" Target="fonts/font167.fntdata"/><Relationship Id="rId254" Type="http://schemas.openxmlformats.org/officeDocument/2006/relationships/font" Target="fonts/font18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8.fntdata"/><Relationship Id="rId60" Type="http://schemas.openxmlformats.org/officeDocument/2006/relationships/slide" Target="slides/slide59.xml"/><Relationship Id="rId81" Type="http://schemas.openxmlformats.org/officeDocument/2006/relationships/font" Target="fonts/font15.fntdata"/><Relationship Id="rId135" Type="http://schemas.openxmlformats.org/officeDocument/2006/relationships/font" Target="fonts/font69.fntdata"/><Relationship Id="rId156" Type="http://schemas.openxmlformats.org/officeDocument/2006/relationships/font" Target="fonts/font90.fntdata"/><Relationship Id="rId177" Type="http://schemas.openxmlformats.org/officeDocument/2006/relationships/font" Target="fonts/font111.fntdata"/><Relationship Id="rId198" Type="http://schemas.openxmlformats.org/officeDocument/2006/relationships/font" Target="fonts/font132.fntdata"/><Relationship Id="rId202" Type="http://schemas.openxmlformats.org/officeDocument/2006/relationships/font" Target="fonts/font136.fntdata"/><Relationship Id="rId223" Type="http://schemas.openxmlformats.org/officeDocument/2006/relationships/font" Target="fonts/font157.fntdata"/><Relationship Id="rId244" Type="http://schemas.openxmlformats.org/officeDocument/2006/relationships/font" Target="fonts/font17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199.fntdata"/><Relationship Id="rId50" Type="http://schemas.openxmlformats.org/officeDocument/2006/relationships/slide" Target="slides/slide49.xml"/><Relationship Id="rId104" Type="http://schemas.openxmlformats.org/officeDocument/2006/relationships/font" Target="fonts/font38.fntdata"/><Relationship Id="rId125" Type="http://schemas.openxmlformats.org/officeDocument/2006/relationships/font" Target="fonts/font59.fntdata"/><Relationship Id="rId146" Type="http://schemas.openxmlformats.org/officeDocument/2006/relationships/font" Target="fonts/font80.fntdata"/><Relationship Id="rId167" Type="http://schemas.openxmlformats.org/officeDocument/2006/relationships/font" Target="fonts/font101.fntdata"/><Relationship Id="rId188" Type="http://schemas.openxmlformats.org/officeDocument/2006/relationships/font" Target="fonts/font122.fntdata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13" Type="http://schemas.openxmlformats.org/officeDocument/2006/relationships/font" Target="fonts/font147.fntdata"/><Relationship Id="rId234" Type="http://schemas.openxmlformats.org/officeDocument/2006/relationships/font" Target="fonts/font16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font" Target="fonts/font189.fntdata"/><Relationship Id="rId40" Type="http://schemas.openxmlformats.org/officeDocument/2006/relationships/slide" Target="slides/slide39.xml"/><Relationship Id="rId115" Type="http://schemas.openxmlformats.org/officeDocument/2006/relationships/font" Target="fonts/font49.fntdata"/><Relationship Id="rId136" Type="http://schemas.openxmlformats.org/officeDocument/2006/relationships/font" Target="fonts/font70.fntdata"/><Relationship Id="rId157" Type="http://schemas.openxmlformats.org/officeDocument/2006/relationships/font" Target="fonts/font91.fntdata"/><Relationship Id="rId178" Type="http://schemas.openxmlformats.org/officeDocument/2006/relationships/font" Target="fonts/font112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9" Type="http://schemas.openxmlformats.org/officeDocument/2006/relationships/font" Target="fonts/font133.fntdata"/><Relationship Id="rId203" Type="http://schemas.openxmlformats.org/officeDocument/2006/relationships/font" Target="fonts/font137.fntdata"/><Relationship Id="rId19" Type="http://schemas.openxmlformats.org/officeDocument/2006/relationships/slide" Target="slides/slide18.xml"/><Relationship Id="rId224" Type="http://schemas.openxmlformats.org/officeDocument/2006/relationships/font" Target="fonts/font158.fntdata"/><Relationship Id="rId245" Type="http://schemas.openxmlformats.org/officeDocument/2006/relationships/font" Target="fonts/font179.fntdata"/><Relationship Id="rId266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font" Target="fonts/font39.fntdata"/><Relationship Id="rId126" Type="http://schemas.openxmlformats.org/officeDocument/2006/relationships/font" Target="fonts/font60.fntdata"/><Relationship Id="rId147" Type="http://schemas.openxmlformats.org/officeDocument/2006/relationships/font" Target="fonts/font81.fntdata"/><Relationship Id="rId168" Type="http://schemas.openxmlformats.org/officeDocument/2006/relationships/font" Target="fonts/font102.fntdata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189" Type="http://schemas.openxmlformats.org/officeDocument/2006/relationships/font" Target="fonts/font123.fntdata"/><Relationship Id="rId3" Type="http://schemas.openxmlformats.org/officeDocument/2006/relationships/slide" Target="slides/slide2.xml"/><Relationship Id="rId214" Type="http://schemas.openxmlformats.org/officeDocument/2006/relationships/font" Target="fonts/font148.fntdata"/><Relationship Id="rId235" Type="http://schemas.openxmlformats.org/officeDocument/2006/relationships/font" Target="fonts/font169.fntdata"/><Relationship Id="rId256" Type="http://schemas.openxmlformats.org/officeDocument/2006/relationships/font" Target="fonts/font190.fntdata"/><Relationship Id="rId116" Type="http://schemas.openxmlformats.org/officeDocument/2006/relationships/font" Target="fonts/font50.fntdata"/><Relationship Id="rId137" Type="http://schemas.openxmlformats.org/officeDocument/2006/relationships/font" Target="fonts/font71.fntdata"/><Relationship Id="rId158" Type="http://schemas.openxmlformats.org/officeDocument/2006/relationships/font" Target="fonts/font9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7.fntdata"/><Relationship Id="rId179" Type="http://schemas.openxmlformats.org/officeDocument/2006/relationships/font" Target="fonts/font113.fntdata"/><Relationship Id="rId190" Type="http://schemas.openxmlformats.org/officeDocument/2006/relationships/font" Target="fonts/font124.fntdata"/><Relationship Id="rId204" Type="http://schemas.openxmlformats.org/officeDocument/2006/relationships/font" Target="fonts/font138.fntdata"/><Relationship Id="rId225" Type="http://schemas.openxmlformats.org/officeDocument/2006/relationships/font" Target="fonts/font159.fntdata"/><Relationship Id="rId246" Type="http://schemas.openxmlformats.org/officeDocument/2006/relationships/font" Target="fonts/font180.fntdata"/><Relationship Id="rId267" Type="http://schemas.openxmlformats.org/officeDocument/2006/relationships/viewProps" Target="viewProps.xml"/><Relationship Id="rId106" Type="http://schemas.openxmlformats.org/officeDocument/2006/relationships/font" Target="fonts/font40.fntdata"/><Relationship Id="rId127" Type="http://schemas.openxmlformats.org/officeDocument/2006/relationships/font" Target="fonts/font6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font" Target="fonts/font7.fntdata"/><Relationship Id="rId94" Type="http://schemas.openxmlformats.org/officeDocument/2006/relationships/font" Target="fonts/font28.fntdata"/><Relationship Id="rId148" Type="http://schemas.openxmlformats.org/officeDocument/2006/relationships/font" Target="fonts/font82.fntdata"/><Relationship Id="rId169" Type="http://schemas.openxmlformats.org/officeDocument/2006/relationships/font" Target="fonts/font103.fntdata"/><Relationship Id="rId4" Type="http://schemas.openxmlformats.org/officeDocument/2006/relationships/slide" Target="slides/slide3.xml"/><Relationship Id="rId180" Type="http://schemas.openxmlformats.org/officeDocument/2006/relationships/font" Target="fonts/font114.fntdata"/><Relationship Id="rId215" Type="http://schemas.openxmlformats.org/officeDocument/2006/relationships/font" Target="fonts/font149.fntdata"/><Relationship Id="rId236" Type="http://schemas.openxmlformats.org/officeDocument/2006/relationships/font" Target="fonts/font170.fntdata"/><Relationship Id="rId257" Type="http://schemas.openxmlformats.org/officeDocument/2006/relationships/font" Target="fonts/font191.fntdata"/><Relationship Id="rId42" Type="http://schemas.openxmlformats.org/officeDocument/2006/relationships/slide" Target="slides/slide41.xml"/><Relationship Id="rId84" Type="http://schemas.openxmlformats.org/officeDocument/2006/relationships/font" Target="fonts/font18.fntdata"/><Relationship Id="rId138" Type="http://schemas.openxmlformats.org/officeDocument/2006/relationships/font" Target="fonts/font72.fntdata"/><Relationship Id="rId191" Type="http://schemas.openxmlformats.org/officeDocument/2006/relationships/font" Target="fonts/font125.fntdata"/><Relationship Id="rId205" Type="http://schemas.openxmlformats.org/officeDocument/2006/relationships/font" Target="fonts/font139.fntdata"/><Relationship Id="rId247" Type="http://schemas.openxmlformats.org/officeDocument/2006/relationships/font" Target="fonts/font181.fntdata"/><Relationship Id="rId107" Type="http://schemas.openxmlformats.org/officeDocument/2006/relationships/font" Target="fonts/font4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book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regulariza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3226"/>
            <a:ext cx="5791047" cy="586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16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FeedForward</a:t>
            </a:r>
            <a:r>
              <a:rPr sz="3600" spc="104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 </a:t>
            </a:r>
            <a:r>
              <a:rPr sz="36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Neural</a:t>
            </a:r>
            <a:r>
              <a:rPr sz="3600" spc="1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 </a:t>
            </a:r>
            <a:r>
              <a:rPr sz="36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2925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PIBVE+TradeGothicLTStd-Bd2"/>
                <a:cs typeface="DPIBVE+TradeGothicLTStd-Bd2"/>
              </a:rPr>
              <a:t>Activation Functions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608168" y="1268760"/>
            <a:ext cx="4583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hyperbolic(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双曲線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)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tangent non-linearity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608168" y="467715"/>
                <a:ext cx="3312368" cy="64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67715"/>
                <a:ext cx="3312368" cy="642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490217" y="1057198"/>
                <a:ext cx="3888432" cy="63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17" y="1057198"/>
                <a:ext cx="3888432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/>
          <p:cNvSpPr/>
          <p:nvPr/>
        </p:nvSpPr>
        <p:spPr>
          <a:xfrm>
            <a:off x="3215680" y="6237312"/>
            <a:ext cx="536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generalization of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ReLU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: the mahout non-linearity.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31924" cy="2932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Feedforward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neural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for 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a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variety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of </a:t>
            </a:r>
            <a:r>
              <a:rPr sz="2700" spc="-11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perception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tasks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related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self-driving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cars</a:t>
            </a: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Feedforward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neural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rely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on</a:t>
            </a:r>
            <a:r>
              <a:rPr sz="2700" spc="-28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ATQDT+TradeGothicLTStd-Bd2"/>
                <a:cs typeface="WATQDT+TradeGothicLTStd-Bd2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ATQDT+TradeGothicLTStd-Bd2"/>
                <a:cs typeface="WATQDT+TradeGothicLTStd-Bd2"/>
              </a:rPr>
              <a:t>layers</a:t>
            </a:r>
            <a:r>
              <a:rPr sz="2700" spc="-14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implement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good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approximation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target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function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Various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activation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functions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are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available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to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use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within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hidden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layers.</a:t>
            </a:r>
            <a:r>
              <a:rPr sz="2700" spc="-18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ATQDT+TradeGothicLTStd-Bd2"/>
                <a:cs typeface="WATQDT+TradeGothicLTStd-Bd2"/>
              </a:rPr>
              <a:t>RELU</a:t>
            </a:r>
            <a:r>
              <a:rPr sz="2700" spc="-18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the </a:t>
            </a:r>
            <a:r>
              <a:rPr sz="2700" spc="-12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default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baseline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846586"/>
            <a:ext cx="6357976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Layers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Loss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69340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WATQDT+TradeGothicLTStd-Bd2"/>
                <a:cs typeface="WATQDT+TradeGothicLTStd-Bd2"/>
              </a:rPr>
              <a:t>Output Layers and Loss 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2774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EBTJRP+TradeGothicLTStd-Bd2"/>
                <a:cs typeface="EBTJRP+TradeGothicLTStd-Bd2"/>
              </a:rPr>
              <a:t>Machine Learning Algorithm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16854" y="1835833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4614" y="1835833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6746" y="3414696"/>
            <a:ext cx="121950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!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$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6950" y="3414696"/>
            <a:ext cx="121950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SPQHJ+CambriaMath"/>
                <a:cs typeface="GSPQHJ+CambriaMath"/>
              </a:rPr>
              <a:t>!</a:t>
            </a:r>
            <a:r>
              <a:rPr sz="3200" spc="6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GSPQHJ+CambriaMath"/>
                <a:cs typeface="GSPQHJ+CambriaMath"/>
              </a:rPr>
              <a:t>";</a:t>
            </a:r>
            <a:r>
              <a:rPr sz="3200" spc="-2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GSPQHJ+CambriaMath"/>
                <a:cs typeface="GSPQHJ+CambriaMath"/>
              </a:rPr>
              <a:t>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5726" y="453542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OHJCBJ+TradeGothicLTStd"/>
                <a:cs typeface="OHJCBJ+TradeGothicLTStd"/>
              </a:rPr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76064" y="5319696"/>
            <a:ext cx="39528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10188" y="5319696"/>
            <a:ext cx="39528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90209" y="5282000"/>
            <a:ext cx="963841" cy="552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32852"/>
                </a:solidFill>
                <a:latin typeface="GSPQHJ+CambriaMath"/>
                <a:cs typeface="GSPQHJ+CambriaMath"/>
              </a:rPr>
              <a:t>!</a:t>
            </a:r>
            <a:r>
              <a:rPr sz="3450" baseline="35999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59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51920" y="5462015"/>
            <a:ext cx="123271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DLESL+TradeGothicLTStd"/>
                <a:cs typeface="RDLESL+TradeGothicLTStd"/>
              </a:rPr>
              <a:t>Loss Function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608168" y="-27384"/>
            <a:ext cx="45838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Generally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supervised machine learning models including neural networks have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two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modes of operation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inference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Inference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is usually the operation we used when we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deploy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machine learning algorithms in the real world.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For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self-driving,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data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often takes the form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human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annotated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images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which take a long time to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produce.</a:t>
            </a: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Optimization procedure takes in the output of the loss function and provides a new set of parameters that provide a lower value for that loss function.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2821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SKCRU+TradeGothicLTStd-Bd2"/>
                <a:cs typeface="JSKCRU+TradeGothicLTStd-Bd2"/>
              </a:rPr>
              <a:t>Artificial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3801" y="1485312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18478" y="2499360"/>
            <a:ext cx="1439874" cy="1013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Hidden</a:t>
            </a:r>
          </a:p>
          <a:p>
            <a:pPr marL="78549" marR="0">
              <a:lnSpc>
                <a:spcPts val="3788"/>
              </a:lnSpc>
              <a:spcBef>
                <a:spcPts val="99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Layers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45452" y="3773423"/>
            <a:ext cx="1584705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NOEWD+TradeGothicLTStd"/>
                <a:cs typeface="FNOEWD+TradeGothicLTStd"/>
              </a:rPr>
              <a:t>Output Layer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47679" y="418490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OHJCBJ+TradeGothicLTStd"/>
                <a:cs typeface="OHJCBJ+TradeGothicLTStd"/>
              </a:rPr>
              <a:t>Optimization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88661" y="4972224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!</a:t>
            </a:r>
            <a:r>
              <a:rPr sz="3200" spc="1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#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&amp;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02635" y="4931479"/>
            <a:ext cx="96384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000000"/>
                </a:solidFill>
                <a:latin typeface="IJNGKW+CambriaMath"/>
                <a:cs typeface="IJNGKW+CambriaMath"/>
              </a:rPr>
              <a:t>#</a:t>
            </a:r>
            <a:r>
              <a:rPr sz="3450" baseline="36750" dirty="0">
                <a:solidFill>
                  <a:srgbClr val="000000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67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73873" y="5111496"/>
            <a:ext cx="123271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DLESL+TradeGothicLTStd"/>
                <a:cs typeface="RDLESL+TradeGothicLTStd"/>
              </a:rPr>
              <a:t>Loss Function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0" y="5733256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major di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erence between the design of traditional machine learning algorithms and the design of artificial neural networks, is that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neural network only interacts with the loss function via the output </a:t>
            </a: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layer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</a:p>
          <a:p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- Therefore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it is quite reasonable that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layer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function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designed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together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depending on the task at hand.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0766911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Tasks: Classification and </a:t>
            </a:r>
            <a:r>
              <a:rPr sz="3600" dirty="0" smtClean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Regression</a:t>
            </a:r>
            <a:r>
              <a:rPr lang="ja-JP" altLang="en-US" sz="3600" dirty="0" smtClean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（回帰「かいき」）</a:t>
            </a:r>
            <a:endParaRPr sz="3600" dirty="0">
              <a:solidFill>
                <a:srgbClr val="001F5F"/>
              </a:solidFill>
              <a:latin typeface="KJKIGE+TradeGothicLTStd-Bd2"/>
              <a:cs typeface="KJKIGE+TradeGothicLTStd-Bd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848858" cy="164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Classification:</a:t>
            </a:r>
            <a:r>
              <a:rPr sz="2700" spc="-14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Given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input</a:t>
            </a:r>
            <a:r>
              <a:rPr sz="2700" spc="-17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SJUFH+CambriaMath"/>
                <a:cs typeface="GSJUFH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map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it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one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SJUFH+CambriaMath"/>
                <a:cs typeface="GSJUFH+CambriaMath"/>
              </a:rPr>
              <a:t>"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classes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or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categories.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classification,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semantic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segmentation</a:t>
            </a:r>
          </a:p>
          <a:p>
            <a:pPr marL="0" marR="0">
              <a:lnSpc>
                <a:spcPts val="325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Regression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Given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SJUFH+CambriaMath"/>
                <a:cs typeface="GSJUFH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map</a:t>
            </a:r>
            <a:r>
              <a:rPr sz="270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it</a:t>
            </a:r>
            <a:r>
              <a:rPr sz="270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to</a:t>
            </a:r>
            <a:r>
              <a:rPr sz="2700" spc="-12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a</a:t>
            </a:r>
            <a:r>
              <a:rPr sz="2700" spc="-23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real</a:t>
            </a:r>
            <a:r>
              <a:rPr sz="2700" spc="-1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number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3121152"/>
            <a:ext cx="5482550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Depth</a:t>
            </a:r>
            <a:r>
              <a:rPr sz="2100" spc="11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prediction,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bounding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box</a:t>
            </a:r>
            <a:r>
              <a:rPr sz="2100" spc="11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estimation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31890" y="3222672"/>
            <a:ext cx="81563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UDBKQF+CambriaMath"/>
                <a:cs typeface="UDBKQF+CambriaMath"/>
              </a:rPr>
              <a:t>%&amp;'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65870" y="4274997"/>
            <a:ext cx="294947" cy="795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63"/>
              </a:lnSpc>
              <a:spcBef>
                <a:spcPts val="0"/>
              </a:spcBef>
              <a:spcAft>
                <a:spcPts val="0"/>
              </a:spcAft>
            </a:pPr>
            <a:r>
              <a:rPr sz="5100" dirty="0">
                <a:solidFill>
                  <a:srgbClr val="000000"/>
                </a:solidFill>
                <a:latin typeface="GTNHPU+CambriaMath"/>
                <a:cs typeface="GTNHPU+CambriaMath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08029" y="4411392"/>
            <a:ext cx="121950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UDBKQF+CambriaMath"/>
                <a:cs typeface="UDBKQF+CambriaMath"/>
              </a:rPr>
              <a:t>!</a:t>
            </a:r>
            <a:r>
              <a:rPr sz="3200" spc="6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UDBKQF+CambriaMath"/>
                <a:cs typeface="UDBKQF+CambriaMath"/>
              </a:rPr>
              <a:t>";</a:t>
            </a:r>
            <a:r>
              <a:rPr sz="3200" spc="-2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UDBKQF+CambriaMath"/>
                <a:cs typeface="UDBKQF+CambriaMath"/>
              </a:rPr>
              <a:t>$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Classification: </a:t>
            </a:r>
            <a:r>
              <a:rPr sz="3600" dirty="0">
                <a:solidFill>
                  <a:srgbClr val="FF0000"/>
                </a:solidFill>
                <a:latin typeface="TMSEHI+TradeGothicLTStd-Bd2"/>
                <a:cs typeface="TMSEHI+TradeGothicLTStd-Bd2"/>
              </a:rPr>
              <a:t>Softmax</a:t>
            </a:r>
            <a:r>
              <a:rPr sz="3600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692350" cy="126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Softmax</a:t>
            </a:r>
            <a:r>
              <a:rPr sz="2700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output</a:t>
            </a:r>
            <a:r>
              <a:rPr sz="2700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layers</a:t>
            </a:r>
            <a:r>
              <a:rPr sz="2700" spc="-20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are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most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often </a:t>
            </a:r>
            <a:r>
              <a:rPr sz="2700" spc="-12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used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as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a</a:t>
            </a:r>
            <a:r>
              <a:rPr sz="2700" spc="-2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classifier,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to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represent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VWFEKP+TradeGothicLTStd-Bd2"/>
                <a:cs typeface="VWFEKP+TradeGothicLTStd-Bd2"/>
              </a:rPr>
              <a:t>probability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VWFEKP+TradeGothicLTStd-Bd2"/>
                <a:cs typeface="VWFEKP+TradeGothicLTStd-Bd2"/>
              </a:rPr>
              <a:t>distribution</a:t>
            </a:r>
            <a:r>
              <a:rPr sz="2700" spc="-12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over</a:t>
            </a:r>
            <a:r>
              <a:rPr sz="2700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IBTKQP+CambriaMath"/>
                <a:cs typeface="IBTKQP+CambriaMath"/>
              </a:rPr>
              <a:t>!</a:t>
            </a:r>
            <a:r>
              <a:rPr sz="2700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different</a:t>
            </a:r>
            <a:r>
              <a:rPr sz="2700" spc="-10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classes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176016"/>
            <a:ext cx="6626865" cy="1157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Softmax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layer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is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comprised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of: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A</a:t>
            </a:r>
            <a:r>
              <a:rPr sz="2100" spc="14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linear</a:t>
            </a:r>
            <a:r>
              <a:rPr sz="2100" spc="12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transformation</a:t>
            </a:r>
            <a:r>
              <a:rPr sz="2100" dirty="0">
                <a:solidFill>
                  <a:srgbClr val="002060"/>
                </a:solidFill>
                <a:latin typeface="IBTKQP+CambriaMath"/>
                <a:cs typeface="IBTKQP+CambriaMath"/>
              </a:rPr>
              <a:t>:</a:t>
            </a:r>
          </a:p>
          <a:p>
            <a:pPr marL="2738437" marR="0">
              <a:lnSpc>
                <a:spcPts val="278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#</a:t>
            </a:r>
            <a:r>
              <a:rPr sz="2400" spc="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=</a:t>
            </a:r>
            <a:r>
              <a:rPr sz="2400" spc="6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46" dirty="0">
                <a:solidFill>
                  <a:srgbClr val="002060"/>
                </a:solidFill>
                <a:latin typeface="IBTKQP+CambriaMath"/>
                <a:cs typeface="IBTKQP+CambriaMath"/>
              </a:rPr>
              <a:t>%</a:t>
            </a:r>
            <a:r>
              <a:rPr sz="2700" spc="122" baseline="36000" dirty="0">
                <a:solidFill>
                  <a:srgbClr val="002060"/>
                </a:solidFill>
                <a:latin typeface="IBTKQP+CambriaMath"/>
                <a:cs typeface="IBTKQP+CambriaMath"/>
              </a:rPr>
              <a:t>&amp;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ℎ</a:t>
            </a:r>
            <a:r>
              <a:rPr sz="2400" spc="-3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+</a:t>
            </a:r>
            <a:r>
              <a:rPr sz="2400" spc="-7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4323626"/>
            <a:ext cx="4464838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Followed</a:t>
            </a:r>
            <a:r>
              <a:rPr sz="2100" spc="13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by</a:t>
            </a:r>
            <a:r>
              <a:rPr sz="2100" spc="12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the</a:t>
            </a:r>
            <a:r>
              <a:rPr sz="2100" spc="1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Softmax</a:t>
            </a:r>
            <a:r>
              <a:rPr sz="2100" spc="12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function</a:t>
            </a:r>
            <a:r>
              <a:rPr sz="2100" dirty="0">
                <a:solidFill>
                  <a:srgbClr val="002060"/>
                </a:solidFill>
                <a:latin typeface="IBTKQP+CambriaMath"/>
                <a:cs typeface="IBTKQP+CambriaMath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04309" y="4623756"/>
            <a:ext cx="1106118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5" dirty="0">
                <a:solidFill>
                  <a:srgbClr val="002060"/>
                </a:solidFill>
                <a:latin typeface="IBTKQP+CambriaMath"/>
                <a:cs typeface="IBTKQP+CambriaMath"/>
              </a:rPr>
              <a:t>exp(#</a:t>
            </a:r>
            <a:r>
              <a:rPr sz="2700" spc="140" baseline="-19999" dirty="0">
                <a:solidFill>
                  <a:srgbClr val="002060"/>
                </a:solidFill>
                <a:latin typeface="IBTKQP+CambriaMath"/>
                <a:cs typeface="IBTKQP+CambriaMath"/>
              </a:rPr>
              <a:t>1</a:t>
            </a:r>
            <a:r>
              <a:rPr sz="2400" dirty="0">
                <a:solidFill>
                  <a:srgbClr val="002060"/>
                </a:solidFill>
                <a:latin typeface="VVKUAH+CambriaMath"/>
                <a:cs typeface="VVKUAH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17928" y="4852356"/>
            <a:ext cx="2165345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*</a:t>
            </a:r>
            <a:r>
              <a:rPr sz="2400" dirty="0">
                <a:solidFill>
                  <a:srgbClr val="002060"/>
                </a:solidFill>
                <a:latin typeface="VVKUAH+CambriaMath"/>
                <a:cs typeface="VVKUAH+CambriaMath"/>
              </a:rPr>
              <a:t>+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,-./0</a:t>
            </a:r>
            <a:r>
              <a:rPr sz="2400" spc="46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-56" dirty="0">
                <a:solidFill>
                  <a:srgbClr val="002060"/>
                </a:solidFill>
                <a:latin typeface="IBTKQP+CambriaMath"/>
                <a:cs typeface="IBTKQP+CambriaMath"/>
              </a:rPr>
              <a:t>#</a:t>
            </a:r>
            <a:r>
              <a:rPr sz="2700" baseline="-21000" dirty="0">
                <a:solidFill>
                  <a:srgbClr val="002060"/>
                </a:solidFill>
                <a:latin typeface="IBTKQP+CambriaMath"/>
                <a:cs typeface="IBTKQP+CambriaMath"/>
              </a:rPr>
              <a:t>1</a:t>
            </a:r>
            <a:r>
              <a:rPr sz="2700" spc="1127" baseline="-21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14825" y="5044380"/>
            <a:ext cx="1485150" cy="407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∑</a:t>
            </a:r>
            <a:r>
              <a:rPr sz="2400" spc="6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exp(#</a:t>
            </a:r>
            <a:r>
              <a:rPr sz="2400" spc="1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VVKUAH+CambriaMath"/>
                <a:cs typeface="VVKUAH+CambriaMath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96040" y="5192985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IBTKQP+CambriaMath"/>
                <a:cs typeface="IBTKQP+CambriaMath"/>
              </a:rPr>
              <a:t>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30788" y="5214321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IBTKQP+CambriaMath"/>
                <a:cs typeface="IBTKQP+CambriaMath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MSEHI+TradeGothicLTStd-Bd2"/>
                <a:cs typeface="TMSEHI+TradeGothicLTStd-Bd2"/>
              </a:rPr>
              <a:t>Classification: Softmax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8423" y="2569101"/>
            <a:ext cx="413101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16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16735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6190" y="2569101"/>
            <a:ext cx="33679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  <a:p>
            <a:pPr marL="55313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-7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69060" y="2569101"/>
            <a:ext cx="435106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21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22635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0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84320" y="2569101"/>
            <a:ext cx="46054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0.88</a:t>
            </a:r>
          </a:p>
          <a:p>
            <a:pPr marL="18937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1e-9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33061" y="4087578"/>
            <a:ext cx="313332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51114" y="4087578"/>
            <a:ext cx="516668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0.119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19653" y="5370516"/>
            <a:ext cx="4091189" cy="828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3354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exp(13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)</a:t>
            </a:r>
          </a:p>
          <a:p>
            <a:pPr marL="0" marR="0">
              <a:lnSpc>
                <a:spcPts val="2813"/>
              </a:lnSpc>
              <a:spcBef>
                <a:spcPts val="594"/>
              </a:spcBef>
              <a:spcAft>
                <a:spcPts val="0"/>
              </a:spcAft>
            </a:pPr>
            <a:r>
              <a:rPr sz="2400" spc="-15" dirty="0">
                <a:solidFill>
                  <a:srgbClr val="232852"/>
                </a:solidFill>
                <a:latin typeface="POJJVO+CambriaMath"/>
                <a:cs typeface="POJJVO+CambriaMath"/>
              </a:rPr>
              <a:t>exp</a:t>
            </a:r>
            <a:r>
              <a:rPr sz="2400" spc="41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13</a:t>
            </a:r>
            <a:r>
              <a:rPr sz="2400" spc="92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32852"/>
                </a:solidFill>
                <a:latin typeface="POJJVO+CambriaMath"/>
                <a:cs typeface="POJJVO+CambriaMath"/>
              </a:rPr>
              <a:t>exp</a:t>
            </a:r>
            <a:r>
              <a:rPr sz="2400" spc="41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−7</a:t>
            </a:r>
            <a:r>
              <a:rPr sz="2400" spc="93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exp(11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23290" y="5599116"/>
            <a:ext cx="2464812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!"#$%&amp;'</a:t>
            </a:r>
            <a:r>
              <a:rPr sz="2400" spc="46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ℎ</a:t>
            </a:r>
            <a:r>
              <a:rPr sz="2700" spc="-23" baseline="-21000" dirty="0">
                <a:solidFill>
                  <a:srgbClr val="232852"/>
                </a:solidFill>
                <a:latin typeface="POJJVO+CambriaMath"/>
                <a:cs typeface="POJJVO+CambriaMath"/>
              </a:rPr>
              <a:t>)*+</a:t>
            </a:r>
            <a:r>
              <a:rPr sz="2700" spc="1139" baseline="-210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43585" y="5599116"/>
            <a:ext cx="1031296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0.88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99059"/>
            <a:ext cx="7799449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MNUEI+TradeGothicLTStd-Bd2"/>
                <a:cs typeface="KMNUEI+TradeGothicLTStd-Bd2"/>
              </a:rPr>
              <a:t>Classification: </a:t>
            </a:r>
            <a:r>
              <a:rPr sz="3200" dirty="0">
                <a:solidFill>
                  <a:srgbClr val="FF0000"/>
                </a:solidFill>
                <a:latin typeface="KMNUEI+TradeGothicLTStd-Bd2"/>
                <a:cs typeface="KMNUEI+TradeGothicLTStd-Bd2"/>
              </a:rPr>
              <a:t>Cross-Entropy</a:t>
            </a:r>
            <a:r>
              <a:rPr sz="3200" dirty="0">
                <a:solidFill>
                  <a:srgbClr val="001F5F"/>
                </a:solidFill>
                <a:latin typeface="KMNUEI+TradeGothicLTStd-Bd2"/>
                <a:cs typeface="KMNUEI+TradeGothicLTStd-Bd2"/>
              </a:rPr>
              <a:t> Loss 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499616"/>
            <a:ext cx="9046615" cy="1256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considering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output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the</a:t>
            </a:r>
            <a:r>
              <a:rPr sz="2700" spc="-2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softmax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layer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as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a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probability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distribution</a:t>
            </a:r>
            <a:r>
              <a:rPr sz="2700" spc="-12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the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Cross</a:t>
            </a:r>
            <a:r>
              <a:rPr sz="2700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Entropy</a:t>
            </a:r>
            <a:r>
              <a:rPr sz="2700" spc="-12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Loss </a:t>
            </a:r>
            <a:r>
              <a:rPr sz="2700" spc="-12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function 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is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derived</a:t>
            </a:r>
            <a:r>
              <a:rPr sz="2700" spc="-12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using </a:t>
            </a:r>
            <a:r>
              <a:rPr sz="2700" spc="-15" dirty="0">
                <a:solidFill>
                  <a:srgbClr val="FF0000"/>
                </a:solidFill>
                <a:latin typeface="JFINFM+TradeGothicLTStd-Bd2"/>
                <a:cs typeface="JFINFM+TradeGothicLTStd-Bd2"/>
              </a:rPr>
              <a:t>maximum</a:t>
            </a:r>
            <a:r>
              <a:rPr sz="2700" spc="-18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FINFM+TradeGothicLTStd-Bd2"/>
                <a:cs typeface="JFINFM+TradeGothicLTStd-Bd2"/>
              </a:rPr>
              <a:t>likelihood</a:t>
            </a:r>
            <a:r>
              <a:rPr sz="2700" spc="-10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as: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018" y="3423840"/>
            <a:ext cx="911379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!</a:t>
            </a:r>
            <a:r>
              <a:rPr sz="3200" spc="5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"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−</a:t>
            </a:r>
            <a:r>
              <a:rPr sz="3200" spc="-2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log</a:t>
            </a:r>
            <a:r>
              <a:rPr sz="3200" spc="6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()*+,-.</a:t>
            </a:r>
            <a:r>
              <a:rPr sz="3200" spc="61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/</a:t>
            </a:r>
            <a:r>
              <a:rPr sz="3200" spc="38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−/</a:t>
            </a:r>
            <a:r>
              <a:rPr sz="3200" spc="86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log</a:t>
            </a:r>
            <a:r>
              <a:rPr sz="3200" spc="-2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1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11" dirty="0">
                <a:solidFill>
                  <a:srgbClr val="001F5F"/>
                </a:solidFill>
                <a:latin typeface="AJDPTW+CambriaMath"/>
                <a:cs typeface="AJDPTW+CambriaMath"/>
              </a:rPr>
              <a:t>exp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/</a:t>
            </a:r>
            <a:r>
              <a:rPr sz="3200" spc="15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24628" y="3614744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5260" y="3614744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3984" y="3614744"/>
            <a:ext cx="28946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"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26959" y="4050607"/>
            <a:ext cx="28946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"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544272" y="49905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交差エントロピー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0" y="4160765"/>
                <a:ext cx="587997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The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Cross-Entropy Loss has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two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terms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to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control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how close the output of the network is to the true probability. </a:t>
                </a:r>
                <a:endParaRPr lang="en-US" altLang="ja-JP" sz="2400" dirty="0">
                  <a:solidFill>
                    <a:srgbClr val="000000"/>
                  </a:solidFill>
                  <a:latin typeface="QHTAAR+HelveticaNeue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is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usually called the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class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logit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, which comes from the field of logistic regression </a:t>
                </a:r>
                <a:endParaRPr lang="en-US" altLang="ja-JP" dirty="0" smtClean="0">
                  <a:solidFill>
                    <a:srgbClr val="000000"/>
                  </a:solidFill>
                  <a:latin typeface="QHTAAR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When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minimizing</a:t>
                </a:r>
                <a:r>
                  <a:rPr lang="en-US" altLang="ja-JP" dirty="0"/>
                  <a:t> this loss function, the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negative</a:t>
                </a:r>
                <a:r>
                  <a:rPr lang="en-US" altLang="ja-JP" dirty="0"/>
                  <a:t> of the class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/>
                  <a:t>）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encourages</a:t>
                </a:r>
                <a:r>
                  <a:rPr lang="en-US" altLang="ja-JP" dirty="0"/>
                  <a:t> the network to output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a large value </a:t>
                </a:r>
                <a:r>
                  <a:rPr lang="en-US" altLang="ja-JP" dirty="0"/>
                  <a:t>for the probability of the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correct</a:t>
                </a:r>
                <a:r>
                  <a:rPr lang="en-US" altLang="ja-JP" dirty="0"/>
                  <a:t>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class</a:t>
                </a:r>
                <a:r>
                  <a:rPr lang="en-US" altLang="ja-JP" dirty="0"/>
                  <a:t>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The </a:t>
                </a:r>
                <a:r>
                  <a:rPr lang="en-US" altLang="ja-JP" dirty="0"/>
                  <a:t>second term on the other hand, encourages the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output of the affine transformation</a:t>
                </a:r>
                <a:r>
                  <a:rPr lang="ja-JP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ja-JP" altLang="en-US" dirty="0" smtClean="0"/>
                  <a:t>）</a:t>
                </a:r>
                <a:r>
                  <a:rPr lang="en-US" altLang="ja-JP" dirty="0"/>
                  <a:t>to be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small</a:t>
                </a:r>
                <a:r>
                  <a:rPr lang="en-US" altLang="ja-JP" dirty="0" smtClean="0"/>
                  <a:t>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0765"/>
                <a:ext cx="5879976" cy="2585323"/>
              </a:xfrm>
              <a:prstGeom prst="rect">
                <a:avLst/>
              </a:prstGeom>
              <a:blipFill>
                <a:blip r:embed="rId3"/>
                <a:stretch>
                  <a:fillRect l="-829" t="-1415" r="-2591" b="-3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MSEHI+TradeGothicLTStd-Bd2"/>
                <a:cs typeface="TMSEHI+TradeGothicLTStd-Bd2"/>
              </a:rPr>
              <a:t>Classification: Softmax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8655" y="1161228"/>
            <a:ext cx="1155820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7" dirty="0">
                <a:solidFill>
                  <a:srgbClr val="232852"/>
                </a:solidFill>
                <a:latin typeface="MSOIWC+CambriaMath"/>
                <a:cs typeface="MSOIWC+CambriaMath"/>
              </a:rPr>
              <a:t>!</a:t>
            </a:r>
            <a:r>
              <a:rPr sz="2700" baseline="-21000" dirty="0">
                <a:solidFill>
                  <a:srgbClr val="232852"/>
                </a:solidFill>
                <a:latin typeface="MSOIWC+CambriaMath"/>
                <a:cs typeface="MSOIWC+CambriaMath"/>
              </a:rPr>
              <a:t>"</a:t>
            </a:r>
            <a:r>
              <a:rPr sz="2700" spc="131" baseline="-210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75013" y="2569101"/>
            <a:ext cx="413101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16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16735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02780" y="2569101"/>
            <a:ext cx="33679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  <a:p>
            <a:pPr marL="55313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-7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5649" y="2569101"/>
            <a:ext cx="435106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21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22635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0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60909" y="2569101"/>
            <a:ext cx="46054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0.88</a:t>
            </a:r>
          </a:p>
          <a:p>
            <a:pPr marL="18937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1e-9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09650" y="4087578"/>
            <a:ext cx="313332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27704" y="4087578"/>
            <a:ext cx="516668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0.119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9492" y="5215068"/>
            <a:ext cx="1077626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&amp;</a:t>
            </a:r>
            <a:r>
              <a:rPr sz="2400" spc="44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'</a:t>
            </a:r>
            <a:r>
              <a:rPr sz="2400" spc="113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−)</a:t>
            </a:r>
            <a:r>
              <a:rPr sz="2400" spc="65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log</a:t>
            </a:r>
            <a:r>
              <a:rPr sz="2400" spc="-1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.</a:t>
            </a:r>
            <a:r>
              <a:rPr sz="2400" spc="-2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exp()</a:t>
            </a:r>
            <a:r>
              <a:rPr sz="2400" spc="12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−13</a:t>
            </a:r>
            <a:r>
              <a:rPr sz="2400" spc="-6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log(exp(13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exp(−7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exp(11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))</a:t>
            </a:r>
            <a:r>
              <a:rPr sz="2400" spc="6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0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.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12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14551" y="5348433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MSOIWC+CambriaMath"/>
                <a:cs typeface="MSOIWC+CambriaMath"/>
              </a:rPr>
              <a:t>"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78111" y="5348433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MSOIWC+CambriaMath"/>
                <a:cs typeface="MSOIWC+CambriaMath"/>
              </a:rPr>
              <a:t>/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7000" y="5674569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MSOIWC+CambriaMath"/>
                <a:cs typeface="MSOIWC+CambriaMath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0191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VLTUU+TradeGothicLTStd-Bd2"/>
                <a:cs typeface="BVLTUU+TradeGothicLTStd-Bd2"/>
              </a:rPr>
              <a:t>Feedforward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786765" cy="857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</a:t>
            </a:r>
            <a:r>
              <a:rPr sz="2700" spc="-36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Feedforward</a:t>
            </a:r>
            <a:r>
              <a:rPr sz="2700" spc="-11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Network</a:t>
            </a:r>
            <a:r>
              <a:rPr sz="2700" spc="-18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defines</a:t>
            </a:r>
            <a:r>
              <a:rPr sz="2700" spc="-1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</a:t>
            </a:r>
            <a:r>
              <a:rPr sz="2700" spc="-25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GIFKTM+TradeGothicLTStd-Bd2"/>
                <a:cs typeface="GIFKTM+TradeGothicLTStd-Bd2"/>
              </a:rPr>
              <a:t>mapping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from</a:t>
            </a:r>
            <a:r>
              <a:rPr sz="2700" spc="-23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input</a:t>
            </a:r>
            <a:r>
              <a:rPr sz="2700" spc="-1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HCPCBQ+CambriaMath"/>
                <a:cs typeface="HCPCBQ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HCPCBQ+CambriaMath"/>
                <a:cs typeface="HCPCBQ+CambriaMath"/>
              </a:rPr>
              <a:t>"</a:t>
            </a:r>
            <a:r>
              <a:rPr sz="2700" spc="1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3176" y="2488104"/>
            <a:ext cx="213094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HTJJE+CambriaMath"/>
                <a:cs typeface="BHTJJE+CambriaMath"/>
              </a:rPr>
              <a:t>'</a:t>
            </a:r>
            <a:r>
              <a:rPr sz="32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BHTJJE+CambriaMath"/>
                <a:cs typeface="BHTJJE+CambriaMath"/>
              </a:rPr>
              <a:t>=</a:t>
            </a:r>
            <a:r>
              <a:rPr sz="3200" spc="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spc="62" dirty="0">
                <a:solidFill>
                  <a:srgbClr val="000000"/>
                </a:solidFill>
                <a:latin typeface="BHTJJE+CambriaMath"/>
                <a:cs typeface="BHTJJE+CambriaMath"/>
              </a:rPr>
              <a:t>!(";</a:t>
            </a:r>
            <a:r>
              <a:rPr sz="3200" spc="-3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32852"/>
                </a:solidFill>
                <a:latin typeface="BHTJJE+CambriaMath"/>
                <a:cs typeface="BHTJJE+CambriaMath"/>
              </a:rPr>
              <a:t>$</a:t>
            </a:r>
            <a:r>
              <a:rPr sz="3200" dirty="0">
                <a:solidFill>
                  <a:srgbClr val="000000"/>
                </a:solidFill>
                <a:latin typeface="BHTJJE+CambriaMath"/>
                <a:cs typeface="BHTJJE+Cambria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3194570"/>
            <a:ext cx="7278182" cy="398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An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N</a:t>
            </a:r>
            <a:r>
              <a:rPr sz="2700" spc="-34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layer</a:t>
            </a:r>
            <a:r>
              <a:rPr sz="270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FNN</a:t>
            </a:r>
            <a:r>
              <a:rPr sz="2700" spc="-15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represented </a:t>
            </a:r>
            <a:r>
              <a:rPr sz="2700" spc="-12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as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the </a:t>
            </a:r>
            <a:r>
              <a:rPr sz="2700" spc="-11" dirty="0">
                <a:solidFill>
                  <a:srgbClr val="FF0000"/>
                </a:solidFill>
                <a:latin typeface="PSISNM+TradeGothicLTStd"/>
                <a:cs typeface="PSISNM+TradeGothicLTStd"/>
              </a:rPr>
              <a:t>function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4" y="3593591"/>
            <a:ext cx="447747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 smtClean="0">
                <a:solidFill>
                  <a:srgbClr val="FF0000"/>
                </a:solidFill>
                <a:latin typeface="PSISNM+TradeGothicLTStd"/>
                <a:cs typeface="PSISNM+TradeGothicLTStd"/>
              </a:rPr>
              <a:t>composition</a:t>
            </a:r>
            <a:r>
              <a:rPr lang="ja-JP" altLang="en-US" sz="2700" spc="-14" dirty="0" smtClean="0">
                <a:latin typeface="PSISNM+TradeGothicLTStd"/>
                <a:cs typeface="PSISNM+TradeGothicLTStd"/>
              </a:rPr>
              <a:t>（関数合成）</a:t>
            </a:r>
            <a:r>
              <a:rPr sz="2700" spc="-14" dirty="0" smtClean="0">
                <a:solidFill>
                  <a:srgbClr val="001F5F"/>
                </a:solidFill>
                <a:latin typeface="PSISNM+TradeGothicLTStd"/>
                <a:cs typeface="PSISNM+TradeGothicLTStd"/>
              </a:rPr>
              <a:t>:</a:t>
            </a:r>
            <a:endParaRPr sz="2700" spc="-14" dirty="0">
              <a:solidFill>
                <a:srgbClr val="001F5F"/>
              </a:solidFill>
              <a:latin typeface="PSISNM+TradeGothicLTStd"/>
              <a:cs typeface="PSISNM+TradeGothicLTSt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2948" y="4285303"/>
            <a:ext cx="3164315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6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001F5F"/>
                </a:solidFill>
                <a:latin typeface="BHTJJE+CambriaMath"/>
                <a:cs typeface="BHTJJE+CambriaMath"/>
              </a:rPr>
              <a:t>";</a:t>
            </a:r>
            <a:r>
              <a:rPr sz="3200" spc="-3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$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3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baseline="36750" dirty="0">
                <a:solidFill>
                  <a:srgbClr val="001F5F"/>
                </a:solidFill>
                <a:latin typeface="QDOBCK+CambriaMath"/>
                <a:cs typeface="QDOBCK+CambriaMath"/>
              </a:rPr>
              <a:t>!</a:t>
            </a:r>
            <a:r>
              <a:rPr sz="3450" spc="2688" baseline="36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216" y="4285303"/>
            <a:ext cx="76807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52" dirty="0">
                <a:solidFill>
                  <a:srgbClr val="001F5F"/>
                </a:solidFill>
                <a:latin typeface="QDOBCK+CambriaMath"/>
                <a:cs typeface="QDOBCK+CambriaMath"/>
              </a:rPr>
              <a:t>!"#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59948" y="4326048"/>
            <a:ext cx="254344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…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9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14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04294" y="42853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$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54572" y="42853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#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059948" y="2488104"/>
                <a:ext cx="233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>
                    <a:solidFill>
                      <a:srgbClr val="FF0000"/>
                    </a:solidFill>
                  </a:rPr>
                  <a:t>learned</a:t>
                </a:r>
                <a:r>
                  <a:rPr kumimoji="1" lang="en-US" altLang="ja-JP" dirty="0" smtClean="0"/>
                  <a:t> parameters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948" y="2488104"/>
                <a:ext cx="233219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7857300" y="1340768"/>
            <a:ext cx="4349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concept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learned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important, as we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do not start with the correct form of the function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which maps the inputs to outputs directly.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means that neural networks can be thought of as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function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approximators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（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target function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になるべく近似する）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8232258" y="4005064"/>
                <a:ext cx="39597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is a large number.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This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layering led to the name deep learning for the field describing these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sequences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of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functions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258" y="4005064"/>
                <a:ext cx="3959742" cy="1200329"/>
              </a:xfrm>
              <a:prstGeom prst="rect">
                <a:avLst/>
              </a:prstGeom>
              <a:blipFill>
                <a:blip r:embed="rId4"/>
                <a:stretch>
                  <a:fillRect l="-1077" t="-4061" b="-55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MSEHI+TradeGothicLTStd-Bd2"/>
                <a:cs typeface="TMSEHI+TradeGothicLTStd-Bd2"/>
              </a:rPr>
              <a:t>Classification: Softmax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8655" y="1161228"/>
            <a:ext cx="1155820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7" dirty="0">
                <a:solidFill>
                  <a:srgbClr val="232852"/>
                </a:solidFill>
                <a:latin typeface="ABUJRN+CambriaMath"/>
                <a:cs typeface="ABUJRN+CambriaMath"/>
              </a:rPr>
              <a:t>!</a:t>
            </a:r>
            <a:r>
              <a:rPr sz="2700" baseline="-21000" dirty="0">
                <a:solidFill>
                  <a:srgbClr val="232852"/>
                </a:solidFill>
                <a:latin typeface="ABUJRN+CambriaMath"/>
                <a:cs typeface="ABUJRN+CambriaMath"/>
              </a:rPr>
              <a:t>"</a:t>
            </a:r>
            <a:r>
              <a:rPr sz="2700" spc="131" baseline="-210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80502" y="2567314"/>
            <a:ext cx="413462" cy="1758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16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spc="1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16647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08268" y="2567314"/>
            <a:ext cx="336911" cy="995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  <a:p>
            <a:pPr marL="5549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-7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4139" y="2567314"/>
            <a:ext cx="441644" cy="1758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561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spc="1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57691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45612" y="2567314"/>
            <a:ext cx="522840" cy="1758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03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0.27</a:t>
            </a:r>
          </a:p>
          <a:p>
            <a:pPr marL="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5e-10</a:t>
            </a:r>
          </a:p>
          <a:p>
            <a:pPr marL="28273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0.73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15139" y="4093233"/>
            <a:ext cx="313555" cy="23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5329" y="5215068"/>
            <a:ext cx="1077626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&amp;</a:t>
            </a:r>
            <a:r>
              <a:rPr sz="2400" spc="44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'</a:t>
            </a:r>
            <a:r>
              <a:rPr sz="2400" spc="113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−)</a:t>
            </a:r>
            <a:r>
              <a:rPr sz="2400" spc="65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log</a:t>
            </a:r>
            <a:r>
              <a:rPr sz="2400" spc="-1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.</a:t>
            </a:r>
            <a:r>
              <a:rPr sz="2400" spc="-2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exp()</a:t>
            </a:r>
            <a:r>
              <a:rPr sz="2400" spc="12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−13</a:t>
            </a:r>
            <a:r>
              <a:rPr sz="2400" spc="-6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log(exp(13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exp(−7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exp(14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))</a:t>
            </a:r>
            <a:r>
              <a:rPr sz="2400" spc="6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1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.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31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388" y="5348433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ABUJRN+CambriaMath"/>
                <a:cs typeface="ABUJRN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43948" y="5348433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ABUJRN+CambriaMath"/>
                <a:cs typeface="ABUJRN+CambriaMath"/>
              </a:rPr>
              <a:t>/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32837" y="5674569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ABUJRN+CambriaMath"/>
                <a:cs typeface="ABUJRN+CambriaMath"/>
              </a:rPr>
              <a:t>/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0" y="589004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Note how the loss function </a:t>
            </a:r>
            <a:r>
              <a:rPr lang="en-US" altLang="ja-JP" dirty="0">
                <a:solidFill>
                  <a:srgbClr val="FF0000"/>
                </a:solidFill>
              </a:rPr>
              <a:t>heavily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penalizes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erroneous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predictions</a:t>
            </a:r>
            <a:r>
              <a:rPr lang="en-US" altLang="ja-JP" dirty="0"/>
              <a:t> even when the difference in output is only one. </a:t>
            </a:r>
          </a:p>
          <a:p>
            <a:pPr lvl="1"/>
            <a:r>
              <a:rPr lang="en-US" altLang="ja-JP" dirty="0" smtClean="0"/>
              <a:t>- This </a:t>
            </a:r>
            <a:r>
              <a:rPr lang="en-US" altLang="ja-JP" dirty="0"/>
              <a:t>difference </a:t>
            </a:r>
            <a:r>
              <a:rPr lang="en-US" altLang="ja-JP" dirty="0">
                <a:solidFill>
                  <a:srgbClr val="FF0000"/>
                </a:solidFill>
              </a:rPr>
              <a:t>accelerates</a:t>
            </a:r>
            <a:r>
              <a:rPr lang="en-US" altLang="ja-JP" dirty="0"/>
              <a:t> the learning process and rapidly steers network outputs to the true values during training.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75573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GPECW+TradeGothicLTStd-Bd2"/>
                <a:cs typeface="JGPECW+TradeGothicLTStd-Bd2"/>
              </a:rPr>
              <a:t>Regression: Linear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486036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Linear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Units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based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only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on an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affine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543713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transformation </a:t>
            </a:r>
            <a:r>
              <a:rPr sz="2700" spc="-17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QMIWHW+TradeGothicLTStd"/>
                <a:cs typeface="QMIWHW+TradeGothicLTStd"/>
              </a:rPr>
              <a:t>no</a:t>
            </a:r>
            <a:r>
              <a:rPr sz="2700" dirty="0">
                <a:solidFill>
                  <a:srgbClr val="FF0000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MIWHW+TradeGothicLTStd"/>
                <a:cs typeface="QMIWHW+TradeGothicLTStd"/>
              </a:rPr>
              <a:t>non-linearity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0631" y="2276671"/>
            <a:ext cx="2439987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!</a:t>
            </a:r>
            <a:r>
              <a:rPr sz="3200" spc="1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198" dirty="0">
                <a:solidFill>
                  <a:srgbClr val="001F5F"/>
                </a:solidFill>
                <a:latin typeface="CDOLTW+CambriaMath"/>
                <a:cs typeface="CDOLTW+CambriaMath"/>
              </a:rPr>
              <a:t>#</a:t>
            </a:r>
            <a:r>
              <a:rPr sz="3450" spc="227" baseline="36750" dirty="0">
                <a:solidFill>
                  <a:srgbClr val="001F5F"/>
                </a:solidFill>
                <a:latin typeface="QKGRJI+CambriaMath"/>
                <a:cs typeface="QKGRJI+CambriaMath"/>
              </a:rPr>
              <a:t>!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ℎ</a:t>
            </a:r>
            <a:r>
              <a:rPr sz="3200" spc="-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&amp;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2813570"/>
            <a:ext cx="8088287" cy="1263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Linear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Units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usually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used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LFMUCH+TradeGothicLTStd-Bd2"/>
                <a:cs typeface="LFMUCH+TradeGothicLTStd-Bd2"/>
              </a:rPr>
              <a:t>Mean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LFMUCH+TradeGothicLTStd-Bd2"/>
                <a:cs typeface="LFMUCH+TradeGothicLTStd-Bd2"/>
              </a:rPr>
              <a:t>Squared</a:t>
            </a:r>
            <a:r>
              <a:rPr sz="2700" spc="-1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FMUCH+TradeGothicLTStd-Bd2"/>
                <a:cs typeface="LFMUCH+TradeGothicLTStd-Bd2"/>
              </a:rPr>
              <a:t>Error</a:t>
            </a:r>
            <a:r>
              <a:rPr sz="2700" spc="-14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loss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function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to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model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the</a:t>
            </a:r>
            <a:r>
              <a:rPr sz="2700" spc="-17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mean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</a:t>
            </a:r>
          </a:p>
          <a:p>
            <a:pPr marL="285750" marR="0">
              <a:lnSpc>
                <a:spcPts val="3196"/>
              </a:lnSpc>
              <a:spcBef>
                <a:spcPts val="55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probability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distribution: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36704" y="416338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$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14861" y="4285303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∗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12823" y="4326048"/>
            <a:ext cx="379915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'</a:t>
            </a:r>
            <a:r>
              <a:rPr sz="3200" spc="5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(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)</a:t>
            </a:r>
            <a:r>
              <a:rPr sz="3200" spc="6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!</a:t>
            </a:r>
            <a:r>
              <a:rPr sz="3200" spc="8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−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TICKB+CambriaMath"/>
                <a:cs typeface="FTICKB+CambriaMath"/>
              </a:rPr>
              <a:t>+</a:t>
            </a:r>
            <a:r>
              <a:rPr sz="3200" spc="19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,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52150" y="451695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55247" y="451695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"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56572" y="4952815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"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601952" y="2996952"/>
            <a:ext cx="152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平均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乗誤差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3982" y="1201848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6" y="1499616"/>
            <a:ext cx="458703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To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build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machine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9416" y="1904999"/>
            <a:ext cx="2595357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model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you 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need: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68308" y="2215896"/>
            <a:ext cx="1439874" cy="1013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Hidden</a:t>
            </a:r>
          </a:p>
          <a:p>
            <a:pPr marL="78549" marR="0">
              <a:lnSpc>
                <a:spcPts val="3788"/>
              </a:lnSpc>
              <a:spcBef>
                <a:spcPts val="99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Layers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2" y="2346960"/>
            <a:ext cx="3550310" cy="107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A</a:t>
            </a:r>
            <a:r>
              <a:rPr sz="2100" spc="25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model</a:t>
            </a:r>
          </a:p>
          <a:p>
            <a:pPr marL="0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A</a:t>
            </a:r>
            <a:r>
              <a:rPr sz="2100" spc="25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loss</a:t>
            </a:r>
            <a:r>
              <a:rPr sz="2100" spc="14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function</a:t>
            </a:r>
          </a:p>
          <a:p>
            <a:pPr marL="0" marR="0">
              <a:lnSpc>
                <a:spcPts val="2486"/>
              </a:lnSpc>
              <a:spcBef>
                <a:spcPts val="16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An</a:t>
            </a:r>
            <a:r>
              <a:rPr sz="2100" spc="12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optimization</a:t>
            </a:r>
            <a:r>
              <a:rPr sz="2100" spc="17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procedure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6" y="3392423"/>
            <a:ext cx="427849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Loss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functions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are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chosen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95283" y="3486911"/>
            <a:ext cx="1584705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UJUII+TradeGothicLTStd"/>
                <a:cs typeface="GUJUII+TradeGothicLTStd"/>
              </a:rPr>
              <a:t>Output Layer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9416" y="3797807"/>
            <a:ext cx="399274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based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on</a:t>
            </a:r>
            <a:r>
              <a:rPr sz="2700" spc="-14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task at 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hand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7509" y="3901440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OHJCBJ+TradeGothicLTStd"/>
                <a:cs typeface="OHJCBJ+TradeGothicLTStd"/>
              </a:rPr>
              <a:t>Optimization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3666" y="4654562"/>
            <a:ext cx="3206724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TETDN+TradeGothicLTStd-Bd2"/>
                <a:cs typeface="DTETDN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DTETDN+TradeGothicLTStd-Bd2"/>
                <a:cs typeface="DTETDN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TETDN+TradeGothicLTStd-Bd2"/>
                <a:cs typeface="DTETDN+TradeGothicLTStd-Bd2"/>
              </a:rPr>
              <a:t>Optimization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2753" y="4648015"/>
            <a:ext cx="96384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32852"/>
                </a:solidFill>
                <a:latin typeface="IJNGKW+CambriaMath"/>
                <a:cs typeface="IJNGKW+CambriaMath"/>
              </a:rPr>
              <a:t>#</a:t>
            </a:r>
            <a:r>
              <a:rPr sz="3450" baseline="36750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675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38491" y="4688760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!</a:t>
            </a:r>
            <a:r>
              <a:rPr sz="3200" spc="1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#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&amp;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23703" y="4828032"/>
            <a:ext cx="123271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DLESL+TradeGothicLTStd"/>
                <a:cs typeface="RDLESL+TradeGothicLTStd"/>
              </a:rPr>
              <a:t>Loss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68779"/>
            <a:ext cx="8579914" cy="528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QEMNVH+TradeGothicLTStd-Bd2"/>
                <a:cs typeface="QEMNVH+TradeGothicLTStd-Bd2"/>
              </a:rPr>
              <a:t>Neural Network Training With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2821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SKCRU+TradeGothicLTStd-Bd2"/>
                <a:cs typeface="JSKCRU+TradeGothicLTStd-Bd2"/>
              </a:rPr>
              <a:t>Artificial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54151" y="1485312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11510" y="1500552"/>
            <a:ext cx="304797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'()*+*+,</a:t>
            </a:r>
            <a:r>
              <a:rPr sz="3200" spc="-1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-).)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83099" y="1944440"/>
            <a:ext cx="1324308" cy="552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93" dirty="0">
                <a:solidFill>
                  <a:srgbClr val="232852"/>
                </a:solidFill>
                <a:latin typeface="KFHFAG+CambriaMath"/>
                <a:cs typeface="KFHFAG+CambriaMath"/>
              </a:rPr>
              <a:t>/</a:t>
            </a:r>
            <a:r>
              <a:rPr sz="3200" dirty="0">
                <a:solidFill>
                  <a:srgbClr val="232852"/>
                </a:solidFill>
                <a:latin typeface="FDJUQK+CambriaMath"/>
                <a:cs typeface="FDJUQ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spc="199" dirty="0">
                <a:solidFill>
                  <a:srgbClr val="232852"/>
                </a:solidFill>
                <a:latin typeface="KFHFAG+CambriaMath"/>
                <a:cs typeface="KFHFAG+CambriaMath"/>
              </a:rPr>
              <a:t>#</a:t>
            </a:r>
            <a:r>
              <a:rPr sz="3450" baseline="35999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59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/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08224" y="2698416"/>
            <a:ext cx="940517" cy="57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baseline="33142" dirty="0">
                <a:solidFill>
                  <a:srgbClr val="232852"/>
                </a:solidFill>
                <a:latin typeface="KFHFAG+CambriaMath"/>
                <a:cs typeface="KFHFAG+CambriaMath"/>
              </a:rPr>
              <a:t>&amp;</a:t>
            </a:r>
            <a:r>
              <a:rPr sz="2100" spc="18" dirty="0">
                <a:solidFill>
                  <a:srgbClr val="232852"/>
                </a:solidFill>
                <a:latin typeface="IQLSRM+CambriaMath"/>
                <a:cs typeface="IQLSRM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85856" y="2822448"/>
            <a:ext cx="1326489" cy="51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EQLHC+TradeGothicLTStd"/>
                <a:cs typeface="BEQLHC+TradeGothicLTStd"/>
              </a:rPr>
              <a:t>Neural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50157" y="3316223"/>
            <a:ext cx="1597151" cy="51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EQLHC+TradeGothicLTStd"/>
                <a:cs typeface="BEQLHC+TradeGothicLTStd"/>
              </a:rPr>
              <a:t>Network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47679" y="418490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VGKMEL+TradeGothicLTStd"/>
                <a:cs typeface="VGKMEL+TradeGothicLTStd"/>
              </a:rPr>
              <a:t>Optimization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88661" y="4972224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!</a:t>
            </a:r>
            <a:r>
              <a:rPr sz="3200" spc="1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#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$;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&amp;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12922" y="4931479"/>
            <a:ext cx="96384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32852"/>
                </a:solidFill>
                <a:latin typeface="KFHFAG+CambriaMath"/>
                <a:cs typeface="KFHFAG+CambriaMath"/>
              </a:rPr>
              <a:t>#</a:t>
            </a:r>
            <a:r>
              <a:rPr sz="3450" baseline="36750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675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23867" y="5096256"/>
            <a:ext cx="1332128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GUKJG+TradeGothicLTStd"/>
                <a:cs typeface="RGUKJG+TradeGothicLTStd"/>
              </a:rPr>
              <a:t>Loss </a:t>
            </a:r>
            <a:r>
              <a:rPr sz="1600" dirty="0">
                <a:solidFill>
                  <a:srgbClr val="000000"/>
                </a:solidFill>
                <a:latin typeface="VGKMEL+TradeGothicLTStd"/>
                <a:cs typeface="VGKMEL+TradeGothicLTStd"/>
              </a:rPr>
              <a:t>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3620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ROOWCF+TradeGothicLTStd-Bd2"/>
                <a:cs typeface="ROOWCF+TradeGothicLTStd-Bd2"/>
              </a:rPr>
              <a:t>Neural Network Loss 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462482"/>
            <a:ext cx="8881533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Thousands</a:t>
            </a:r>
            <a:r>
              <a:rPr sz="2700" spc="-11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example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pairs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VOJJR+CambriaMath"/>
                <a:cs typeface="EVOJJR+CambriaMath"/>
              </a:rPr>
              <a:t>["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EVOJJR+CambriaMath"/>
                <a:cs typeface="EVOJJR+CambriaMath"/>
              </a:rPr>
              <a:t>#</a:t>
            </a:r>
            <a:r>
              <a:rPr sz="3000" baseline="36444" dirty="0">
                <a:solidFill>
                  <a:srgbClr val="001F5F"/>
                </a:solidFill>
                <a:latin typeface="EVOJJR+CambriaMath"/>
                <a:cs typeface="EVOJJR+CambriaMath"/>
              </a:rPr>
              <a:t>∗</a:t>
            </a:r>
            <a:r>
              <a:rPr sz="3000" spc="438" baseline="364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VOJJR+CambriaMath"/>
                <a:cs typeface="EVOJJR+CambriaMath"/>
              </a:rPr>
              <a:t>"</a:t>
            </a:r>
            <a:r>
              <a:rPr sz="2700" spc="41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VOJJR+CambriaMath"/>
                <a:cs typeface="EVOJJR+CambriaMath"/>
              </a:rPr>
              <a:t>]</a:t>
            </a:r>
          </a:p>
          <a:p>
            <a:pPr marL="0" marR="0">
              <a:lnSpc>
                <a:spcPts val="3256"/>
              </a:lnSpc>
              <a:spcBef>
                <a:spcPts val="7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Loss</a:t>
            </a:r>
            <a:r>
              <a:rPr sz="2700" spc="-10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function</a:t>
            </a:r>
            <a:r>
              <a:rPr sz="2700" spc="-17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computed</a:t>
            </a:r>
            <a:r>
              <a:rPr sz="2700" spc="-1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over</a:t>
            </a:r>
            <a:r>
              <a:rPr sz="2700" spc="-1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all</a:t>
            </a:r>
            <a:r>
              <a:rPr sz="270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N</a:t>
            </a:r>
            <a:r>
              <a:rPr sz="2700" spc="-34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training</a:t>
            </a:r>
            <a:r>
              <a:rPr sz="2700" spc="-1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examples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4" y="2331986"/>
            <a:ext cx="757638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termed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Loss</a:t>
            </a:r>
            <a:r>
              <a:rPr sz="2700" spc="-14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can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written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as: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47375" y="2712535"/>
            <a:ext cx="37318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$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59505" y="2899584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72072" y="3166688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48485" y="3207432"/>
            <a:ext cx="552453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"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=</a:t>
            </a:r>
            <a:r>
              <a:rPr sz="3200" spc="30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&amp;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34" dirty="0">
                <a:solidFill>
                  <a:srgbClr val="001F5F"/>
                </a:solidFill>
                <a:latin typeface="QUFLHG+CambriaMath"/>
                <a:cs typeface="QUFLHG+CambriaMath"/>
              </a:rPr>
              <a:t>'[)</a:t>
            </a:r>
            <a:r>
              <a:rPr sz="3200" spc="5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*</a:t>
            </a:r>
            <a:r>
              <a:rPr sz="3200" spc="1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"</a:t>
            </a:r>
            <a:r>
              <a:rPr sz="3200" spc="62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)</a:t>
            </a:r>
            <a:r>
              <a:rPr sz="3200" spc="11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(*</a:t>
            </a:r>
            <a:r>
              <a:rPr sz="3200" spc="1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)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83364" y="3398335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9830" y="3398335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18865" y="3478704"/>
            <a:ext cx="45005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12375" y="3834200"/>
            <a:ext cx="65065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56" dirty="0">
                <a:solidFill>
                  <a:srgbClr val="001F5F"/>
                </a:solidFill>
                <a:latin typeface="TJTGNK+CambriaMath"/>
                <a:cs typeface="TJTGNK+CambriaMath"/>
              </a:rPr>
              <a:t>!"#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4" y="4139183"/>
            <a:ext cx="8024059" cy="8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gradient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of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loss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respect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to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parameters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VOJJR+CambriaMath"/>
                <a:cs typeface="EVOJJR+CambriaMath"/>
              </a:rPr>
              <a:t>&amp;</a:t>
            </a:r>
            <a:r>
              <a:rPr sz="2700" spc="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can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written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as: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15209" y="4918665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13182" y="4918665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49387" y="5065716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47359" y="5065716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09224" y="5260041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∗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78100" y="5260041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EVOJJR+CambriaMath"/>
                <a:cs typeface="EVOJJR+CambriaMath"/>
              </a:rPr>
              <a:t>∗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4368" y="5297364"/>
            <a:ext cx="8585433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'</a:t>
            </a:r>
            <a:r>
              <a:rPr sz="2400" spc="4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)</a:t>
            </a:r>
            <a:r>
              <a:rPr sz="2400" spc="438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*</a:t>
            </a:r>
            <a:r>
              <a:rPr sz="2400" spc="113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=</a:t>
            </a:r>
            <a:r>
              <a:rPr sz="2400" spc="6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'</a:t>
            </a:r>
            <a:r>
              <a:rPr sz="2400" spc="402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.</a:t>
            </a:r>
            <a:r>
              <a:rPr sz="2400" spc="-200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spc="23" dirty="0">
                <a:solidFill>
                  <a:srgbClr val="002A5B"/>
                </a:solidFill>
                <a:latin typeface="EVOJJR+CambriaMath"/>
                <a:cs typeface="EVOJJR+CambriaMath"/>
              </a:rPr>
              <a:t>3[#</a:t>
            </a:r>
            <a:r>
              <a:rPr sz="2400" spc="448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4</a:t>
            </a:r>
            <a:r>
              <a:rPr sz="2400" spc="1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*</a:t>
            </a:r>
            <a:r>
              <a:rPr sz="2400" spc="46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#</a:t>
            </a:r>
            <a:r>
              <a:rPr sz="2400" spc="90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JEKFEO+CambriaMath"/>
                <a:cs typeface="JEKFEO+CambriaMath"/>
              </a:rPr>
              <a:t>(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4</a:t>
            </a:r>
            <a:r>
              <a:rPr sz="2400" spc="1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JEKFEO+CambriaMath"/>
                <a:cs typeface="JEKFEO+CambriaMath"/>
              </a:rPr>
              <a:t>)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]</a:t>
            </a:r>
            <a:r>
              <a:rPr sz="2400" spc="102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=</a:t>
            </a:r>
            <a:r>
              <a:rPr sz="2400" spc="228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.</a:t>
            </a:r>
            <a:r>
              <a:rPr sz="2400" spc="-200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'</a:t>
            </a:r>
            <a:r>
              <a:rPr sz="2400" spc="84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3</a:t>
            </a:r>
            <a:r>
              <a:rPr sz="2400" spc="2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#</a:t>
            </a:r>
            <a:r>
              <a:rPr sz="2400" spc="4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4</a:t>
            </a:r>
            <a:r>
              <a:rPr sz="2400" spc="14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*</a:t>
            </a:r>
            <a:r>
              <a:rPr sz="2400" spc="4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#</a:t>
            </a:r>
            <a:r>
              <a:rPr sz="2400" spc="14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3689" y="5433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(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85023" y="5433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(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791979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66550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812102" y="5433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(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60855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984120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17890" y="5501580"/>
            <a:ext cx="3756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-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915864" y="5501580"/>
            <a:ext cx="3756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-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613991" y="5759913"/>
            <a:ext cx="53200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/0</a:t>
            </a:r>
            <a:r>
              <a:rPr sz="1800" dirty="0">
                <a:solidFill>
                  <a:srgbClr val="002A5B"/>
                </a:solidFill>
                <a:latin typeface="JEKFEO+CambriaMath"/>
                <a:cs typeface="JEKFEO+CambriaMath"/>
              </a:rPr>
              <a:t>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11963" y="5759913"/>
            <a:ext cx="53200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/0</a:t>
            </a:r>
            <a:r>
              <a:rPr sz="1800" dirty="0">
                <a:solidFill>
                  <a:srgbClr val="002A5B"/>
                </a:solidFill>
                <a:latin typeface="JEKFEO+CambriaMath"/>
                <a:cs typeface="JEKFEO+CambriaMath"/>
              </a:rPr>
              <a:t>1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2346200" y="6051321"/>
            <a:ext cx="641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using the fact that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gradient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sum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operators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022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Batch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60482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Batch</a:t>
            </a:r>
            <a:r>
              <a:rPr sz="27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Descent</a:t>
            </a:r>
            <a:r>
              <a:rPr sz="27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is</a:t>
            </a:r>
            <a:r>
              <a:rPr sz="27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an</a:t>
            </a:r>
            <a:r>
              <a:rPr sz="2700" spc="-18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iterative </a:t>
            </a:r>
            <a:r>
              <a:rPr sz="2700" spc="-1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first </a:t>
            </a:r>
            <a:r>
              <a:rPr sz="2700" spc="-12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355513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optimization</a:t>
            </a:r>
            <a:r>
              <a:rPr sz="27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procedure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1754"/>
            <a:ext cx="5600097" cy="822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Batch</a:t>
            </a:r>
            <a:r>
              <a:rPr sz="270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Descent</a:t>
            </a:r>
            <a:r>
              <a:rPr sz="270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Algorithm:</a:t>
            </a:r>
          </a:p>
          <a:p>
            <a:pPr marL="471804" marR="0">
              <a:lnSpc>
                <a:spcPts val="2486"/>
              </a:lnSpc>
              <a:spcBef>
                <a:spcPts val="219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Initialize</a:t>
            </a:r>
            <a:r>
              <a:rPr sz="2100" spc="12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parameters</a:t>
            </a:r>
            <a:r>
              <a:rPr sz="2100" spc="11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CIJGVG+CambriaMath"/>
                <a:cs typeface="CIJGVG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3549434"/>
            <a:ext cx="4840803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While</a:t>
            </a:r>
            <a:r>
              <a:rPr sz="2100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Stopping</a:t>
            </a:r>
            <a:r>
              <a:rPr sz="21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Condition</a:t>
            </a:r>
            <a:r>
              <a:rPr sz="2100" spc="1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is</a:t>
            </a:r>
            <a:r>
              <a:rPr sz="2100" spc="23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Not</a:t>
            </a:r>
            <a:r>
              <a:rPr sz="21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Met: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28065" y="3891241"/>
            <a:ext cx="6765374" cy="329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1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TWBAHH+Wingdings-Regular"/>
                <a:cs typeface="TWBAHH+Wingdings-Regular"/>
              </a:rPr>
              <a:t>§</a:t>
            </a:r>
            <a:r>
              <a:rPr sz="1900" spc="105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spc="-18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Compute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gradient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of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loss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function </a:t>
            </a:r>
            <a:r>
              <a:rPr sz="19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over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dirty="0">
                <a:solidFill>
                  <a:srgbClr val="001F5F"/>
                </a:solidFill>
                <a:latin typeface="UIHOAM+TradeGothicLTStd-Bd2"/>
                <a:cs typeface="UIHOAM+TradeGothicLTStd-Bd2"/>
              </a:rPr>
              <a:t>all</a:t>
            </a:r>
            <a:r>
              <a:rPr sz="1900" spc="10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training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7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examples: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66249" y="4156665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00426" y="4303716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31167" y="4498041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∗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97597" y="4535364"/>
            <a:ext cx="449527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"</a:t>
            </a:r>
            <a:r>
              <a:rPr sz="2400" spc="44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$</a:t>
            </a:r>
            <a:r>
              <a:rPr sz="2400" spc="43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%</a:t>
            </a:r>
            <a:r>
              <a:rPr sz="2400" spc="113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=</a:t>
            </a:r>
            <a:r>
              <a:rPr sz="2400" spc="228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)</a:t>
            </a:r>
            <a:r>
              <a:rPr sz="2400" spc="-2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"</a:t>
            </a:r>
            <a:r>
              <a:rPr sz="2400" spc="84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.</a:t>
            </a:r>
            <a:r>
              <a:rPr sz="2400" spc="2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/</a:t>
            </a:r>
            <a:r>
              <a:rPr sz="2400" spc="47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0</a:t>
            </a:r>
            <a:r>
              <a:rPr sz="2400" spc="14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DJUQK+CambriaMath"/>
                <a:cs typeface="FDJUQK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%</a:t>
            </a:r>
            <a:r>
              <a:rPr sz="2400" spc="46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DJUQK+CambriaMath"/>
                <a:cs typeface="FDJUQK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/</a:t>
            </a:r>
            <a:r>
              <a:rPr sz="2400" spc="14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56918" y="4671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65169" y="4671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13923" y="4671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*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37186" y="4671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268930" y="4739580"/>
            <a:ext cx="3756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(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65030" y="4997913"/>
            <a:ext cx="53200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*+,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28065" y="5242560"/>
            <a:ext cx="3853496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TWBAHH+Wingdings-Regular"/>
                <a:cs typeface="TWBAHH+Wingdings-Regular"/>
              </a:rPr>
              <a:t>§</a:t>
            </a:r>
            <a:r>
              <a:rPr sz="1900" spc="105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Update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parameters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according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to: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24137" y="5525964"/>
            <a:ext cx="2327096" cy="442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%</a:t>
            </a:r>
            <a:r>
              <a:rPr sz="2400" spc="1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←</a:t>
            </a:r>
            <a:r>
              <a:rPr sz="2400" spc="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%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−</a:t>
            </a:r>
            <a:r>
              <a:rPr sz="2400" spc="-7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36" dirty="0">
                <a:solidFill>
                  <a:srgbClr val="002A5B"/>
                </a:solidFill>
                <a:latin typeface="CIJGVG+CambriaMath"/>
                <a:cs typeface="CIJGVG+CambriaMath"/>
              </a:rPr>
              <a:t>5"</a:t>
            </a:r>
            <a:r>
              <a:rPr sz="2700" spc="124" baseline="-20999" dirty="0">
                <a:solidFill>
                  <a:srgbClr val="002A5B"/>
                </a:solidFill>
                <a:latin typeface="CIJGVG+CambriaMath"/>
                <a:cs typeface="CIJGVG+CambriaMath"/>
              </a:rPr>
              <a:t>#</a:t>
            </a:r>
            <a:r>
              <a:rPr sz="2400" spc="43" dirty="0">
                <a:solidFill>
                  <a:srgbClr val="001F5F"/>
                </a:solidFill>
                <a:latin typeface="CIJGVG+CambriaMath"/>
                <a:cs typeface="CIJGVG+CambriaMath"/>
              </a:rPr>
              <a:t>$</a:t>
            </a:r>
            <a:r>
              <a:rPr sz="2400" dirty="0">
                <a:solidFill>
                  <a:srgbClr val="001F5F"/>
                </a:solidFill>
                <a:latin typeface="FDJUQK+CambriaMath"/>
                <a:cs typeface="FDJUQK+CambriaMath"/>
              </a:rPr>
              <a:t>(</a:t>
            </a:r>
            <a:r>
              <a:rPr sz="2400" spc="69" dirty="0">
                <a:solidFill>
                  <a:srgbClr val="001F5F"/>
                </a:solidFill>
                <a:latin typeface="CIJGVG+CambriaMath"/>
                <a:cs typeface="CIJGVG+CambriaMath"/>
              </a:rPr>
              <a:t>%</a:t>
            </a:r>
            <a:r>
              <a:rPr sz="2400" dirty="0">
                <a:solidFill>
                  <a:srgbClr val="001F5F"/>
                </a:solidFill>
                <a:latin typeface="FDJUQK+CambriaMath"/>
                <a:cs typeface="FDJUQK+CambriaMath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931167" y="5128107"/>
                <a:ext cx="6096000" cy="12926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How do we initialize the parameters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and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how do we decide when to actually stop the algorithm? </a:t>
                </a:r>
                <a:endParaRPr lang="en-US" altLang="ja-JP" dirty="0" smtClean="0">
                  <a:solidFill>
                    <a:srgbClr val="000000"/>
                  </a:solidFill>
                  <a:latin typeface="QHTAAR+HelveticaNeue"/>
                </a:endParaRPr>
              </a:p>
              <a:p>
                <a:r>
                  <a:rPr lang="en-US" altLang="ja-JP" sz="2400" dirty="0" smtClean="0">
                    <a:solidFill>
                      <a:srgbClr val="000000"/>
                    </a:solidFill>
                    <a:latin typeface="QHTAAR+HelveticaNeue"/>
                  </a:rPr>
                  <a:t>-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The answer to both of these questions is still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highly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based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on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heuristics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that work well in practice.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67" y="5128107"/>
                <a:ext cx="6096000" cy="1292662"/>
              </a:xfrm>
              <a:prstGeom prst="rect">
                <a:avLst/>
              </a:prstGeom>
              <a:blipFill>
                <a:blip r:embed="rId3"/>
                <a:stretch>
                  <a:fillRect l="-1600" t="-3302" b="-51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022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Batch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4321" y="1268904"/>
            <a:ext cx="554725" cy="572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CIJGVG+CambriaMath"/>
                <a:cs typeface="CIJGVG+CambriaMath"/>
              </a:rPr>
              <a:t>!</a:t>
            </a:r>
            <a:r>
              <a:rPr sz="3150" baseline="-22500" dirty="0">
                <a:solidFill>
                  <a:srgbClr val="232852"/>
                </a:solidFill>
                <a:latin typeface="AWQUMW+ArialMT"/>
                <a:cs typeface="AWQUMW+ArialMT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60535" y="1546770"/>
            <a:ext cx="819529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232852"/>
                </a:solidFill>
                <a:latin typeface="UJLBHL+CambriaMath"/>
                <a:cs typeface="UJLBHL+CambriaMath"/>
              </a:rPr>
              <a:t>!</a:t>
            </a:r>
            <a:r>
              <a:rPr sz="3600" spc="59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232852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35351" y="2410908"/>
            <a:ext cx="1299865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−$%</a:t>
            </a:r>
            <a:r>
              <a:rPr sz="2700" spc="63" baseline="-19999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!</a:t>
            </a:r>
            <a:r>
              <a:rPr sz="2400" spc="39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01772" y="3336753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∗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11272" y="3380172"/>
            <a:ext cx="34260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01772" y="3522681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(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0262" y="4489703"/>
            <a:ext cx="349216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Initialize</a:t>
            </a:r>
            <a:r>
              <a:rPr sz="2700" spc="-10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parameters</a:t>
            </a:r>
            <a:r>
              <a:rPr sz="2700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 </a:t>
            </a:r>
            <a:r>
              <a:rPr sz="27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98014" y="5694600"/>
            <a:ext cx="554724" cy="56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baseline="33142" dirty="0">
                <a:solidFill>
                  <a:srgbClr val="232852"/>
                </a:solidFill>
                <a:latin typeface="CIJGVG+CambriaMath"/>
                <a:cs typeface="CIJGVG+CambriaMath"/>
              </a:rPr>
              <a:t>!</a:t>
            </a:r>
            <a:r>
              <a:rPr sz="2100" dirty="0">
                <a:solidFill>
                  <a:srgbClr val="232852"/>
                </a:solidFill>
                <a:latin typeface="AWQUMW+ArialMT"/>
                <a:cs typeface="AWQUMW+ArialMT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19789" y="5729433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∗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29289" y="5772852"/>
            <a:ext cx="34260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12741" y="5912313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&amp;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55219"/>
            <a:ext cx="6772247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Parameter Initialization and Stopping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Conditions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399834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Parameter</a:t>
            </a:r>
            <a:r>
              <a:rPr sz="27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Initialization: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60841"/>
            <a:ext cx="730856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Weights: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initialized</a:t>
            </a:r>
            <a:r>
              <a:rPr sz="2100" spc="2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by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randomly</a:t>
            </a:r>
            <a:r>
              <a:rPr sz="2100" spc="12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sampling</a:t>
            </a:r>
            <a:r>
              <a:rPr sz="210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from</a:t>
            </a:r>
            <a:r>
              <a:rPr sz="2100" spc="2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a</a:t>
            </a:r>
            <a:r>
              <a:rPr sz="2100" spc="21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standard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54935"/>
            <a:ext cx="239748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normal</a:t>
            </a:r>
            <a:r>
              <a:rPr sz="210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distribution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70441"/>
            <a:ext cx="3081318" cy="695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Biases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initialized</a:t>
            </a:r>
            <a:r>
              <a:rPr sz="2100" spc="2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0</a:t>
            </a:r>
          </a:p>
          <a:p>
            <a:pPr marL="0" marR="0">
              <a:lnSpc>
                <a:spcPts val="249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Other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heuristics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exist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3410978"/>
            <a:ext cx="352942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Stopping</a:t>
            </a:r>
            <a:r>
              <a:rPr sz="27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Conditions: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470" y="3814610"/>
            <a:ext cx="7706242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Number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of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iterations:</a:t>
            </a:r>
            <a:r>
              <a:rPr sz="2100" spc="1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How 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many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training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iterations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neural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73125" y="4111752"/>
            <a:ext cx="2841802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network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has</a:t>
            </a:r>
            <a:r>
              <a:rPr sz="2100" spc="11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performed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4424210"/>
            <a:ext cx="6378320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Change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In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1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value: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Stop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if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25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−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20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&lt;</a:t>
            </a:r>
            <a:r>
              <a:rPr sz="2100" spc="15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Threshold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22750" y="4567647"/>
            <a:ext cx="475840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1F5F"/>
                </a:solidFill>
                <a:latin typeface="BSBEQJ+CambriaMath"/>
                <a:cs typeface="BSBEQJ+CambriaMath"/>
              </a:rPr>
              <a:t>"#$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46536" y="4567647"/>
            <a:ext cx="409461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spc="11" dirty="0">
                <a:solidFill>
                  <a:srgbClr val="001F5F"/>
                </a:solidFill>
                <a:latin typeface="BSBEQJ+CambriaMath"/>
                <a:cs typeface="BSBEQJ+CambriaMath"/>
              </a:rPr>
              <a:t>&amp;'(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85470" y="4741202"/>
            <a:ext cx="7405560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Change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In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SBEQJ+CambriaMath"/>
                <a:cs typeface="BSBEQJ+CambriaMath"/>
              </a:rPr>
              <a:t>*</a:t>
            </a:r>
            <a:r>
              <a:rPr sz="2100" spc="15" dirty="0">
                <a:solidFill>
                  <a:srgbClr val="001F5F"/>
                </a:solidFill>
                <a:latin typeface="BHTJJE+CambriaMath"/>
                <a:cs typeface="BHTJJE+CambriaMath"/>
              </a:rPr>
              <a:t>(</a:t>
            </a:r>
            <a:r>
              <a:rPr sz="2100" spc="15" dirty="0">
                <a:solidFill>
                  <a:srgbClr val="001F5F"/>
                </a:solidFill>
                <a:latin typeface="BSBEQJ+CambriaMath"/>
                <a:cs typeface="BSBEQJ+CambriaMath"/>
              </a:rPr>
              <a:t>!)</a:t>
            </a:r>
            <a:r>
              <a:rPr sz="2100" spc="1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value: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Stop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if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51" dirty="0">
                <a:solidFill>
                  <a:srgbClr val="001F5F"/>
                </a:solidFill>
                <a:latin typeface="BSBEQJ+CambriaMath"/>
                <a:cs typeface="BSBEQJ+CambriaMath"/>
              </a:rPr>
              <a:t>-</a:t>
            </a:r>
            <a:r>
              <a:rPr sz="2100" spc="15" dirty="0">
                <a:solidFill>
                  <a:srgbClr val="001F5F"/>
                </a:solidFill>
                <a:latin typeface="BHTJJE+CambriaMath"/>
                <a:cs typeface="BHTJJE+CambriaMath"/>
              </a:rPr>
              <a:t>(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2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)</a:t>
            </a:r>
            <a:r>
              <a:rPr sz="2100" spc="-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−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1" dirty="0">
                <a:solidFill>
                  <a:srgbClr val="001F5F"/>
                </a:solidFill>
                <a:latin typeface="BSBEQJ+CambriaMath"/>
                <a:cs typeface="BSBEQJ+CambriaMath"/>
              </a:rPr>
              <a:t>-</a:t>
            </a:r>
            <a:r>
              <a:rPr sz="2100" spc="15" dirty="0">
                <a:solidFill>
                  <a:srgbClr val="001F5F"/>
                </a:solidFill>
                <a:latin typeface="BHTJJE+CambriaMath"/>
                <a:cs typeface="BHTJJE+CambriaMath"/>
              </a:rPr>
              <a:t>(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1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)</a:t>
            </a:r>
            <a:r>
              <a:rPr sz="2100" spc="8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&lt;</a:t>
            </a:r>
            <a:r>
              <a:rPr sz="2100" spc="15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Threshold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83645" y="4884639"/>
            <a:ext cx="475919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1F5F"/>
                </a:solidFill>
                <a:latin typeface="BSBEQJ+CambriaMath"/>
                <a:cs typeface="BSBEQJ+CambriaMath"/>
              </a:rPr>
              <a:t>"#$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41314" y="4884639"/>
            <a:ext cx="409461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spc="11" dirty="0">
                <a:solidFill>
                  <a:srgbClr val="001F5F"/>
                </a:solidFill>
                <a:latin typeface="BSBEQJ+CambriaMath"/>
                <a:cs typeface="BSBEQJ+CambriaMath"/>
              </a:rPr>
              <a:t>&amp;'(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2992251" y="5119956"/>
                <a:ext cx="3553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YKDAOR+PingFangSC-Regular"/>
                  </a:rPr>
                  <a:t>は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N training samples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HTAAR+HelveticaNeue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QHTAAR+HelveticaNeue"/>
                  </a:rPr>
                  <a:t>の</a:t>
                </a:r>
                <a:r>
                  <a:rPr lang="ja-JP" altLang="en-US" dirty="0">
                    <a:solidFill>
                      <a:srgbClr val="000000"/>
                    </a:solidFill>
                    <a:latin typeface="QHTAAR+HelveticaNeue"/>
                  </a:rPr>
                  <a:t>平均値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51" y="5119956"/>
                <a:ext cx="3553793" cy="369332"/>
              </a:xfrm>
              <a:prstGeom prst="rect">
                <a:avLst/>
              </a:prstGeom>
              <a:blipFill>
                <a:blip r:embed="rId3"/>
                <a:stretch>
                  <a:fillRect l="-343" t="-15000" r="-858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022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Batch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618096" cy="496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Backpropagation</a:t>
            </a:r>
            <a:r>
              <a:rPr sz="2700" spc="-14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compute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225" dirty="0">
                <a:solidFill>
                  <a:srgbClr val="001F5F"/>
                </a:solidFill>
                <a:latin typeface="EKOIIC+CambriaMath"/>
                <a:cs typeface="EKOIIC+CambriaMath"/>
              </a:rPr>
              <a:t>!</a:t>
            </a:r>
            <a:r>
              <a:rPr sz="3000" spc="75" baseline="-19555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  <a:r>
              <a:rPr sz="2700" dirty="0">
                <a:solidFill>
                  <a:srgbClr val="001F5F"/>
                </a:solidFill>
                <a:latin typeface="EKOIIC+CambriaMath"/>
                <a:cs typeface="EKOIIC+CambriaMath"/>
              </a:rPr>
              <a:t>#</a:t>
            </a:r>
            <a:r>
              <a:rPr sz="2700" spc="41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  <a:r>
              <a:rPr sz="2700" spc="12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very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810418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expensive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to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compute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over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whole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dataset.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1341" y="2306778"/>
            <a:ext cx="29936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$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5593" y="2370786"/>
            <a:ext cx="34438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'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15903" y="237078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0039" y="2402262"/>
            <a:ext cx="7061140" cy="47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!</a:t>
            </a:r>
            <a:r>
              <a:rPr sz="2800" spc="47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"</a:t>
            </a:r>
            <a:r>
              <a:rPr sz="2800" spc="45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#</a:t>
            </a:r>
            <a:r>
              <a:rPr sz="2800" spc="12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=</a:t>
            </a:r>
            <a:r>
              <a:rPr sz="2800" spc="207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∑</a:t>
            </a:r>
            <a:r>
              <a:rPr sz="2800" spc="136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!</a:t>
            </a:r>
            <a:r>
              <a:rPr sz="2800" spc="47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&amp;</a:t>
            </a:r>
            <a:r>
              <a:rPr sz="28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[(</a:t>
            </a:r>
            <a:r>
              <a:rPr sz="2800" spc="9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spc="81" dirty="0">
                <a:solidFill>
                  <a:srgbClr val="001F5F"/>
                </a:solidFill>
                <a:latin typeface="JTOBNT+CambriaMath"/>
                <a:cs typeface="JTOBNT+CambriaMath"/>
              </a:rPr>
              <a:t>),</a:t>
            </a:r>
            <a:r>
              <a:rPr sz="2800" spc="-3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+</a:t>
            </a:r>
            <a:r>
              <a:rPr sz="2800" spc="5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,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(</a:t>
            </a:r>
            <a:r>
              <a:rPr sz="2800" spc="17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)</a:t>
            </a:r>
            <a:r>
              <a:rPr sz="2800" spc="5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]</a:t>
            </a:r>
            <a:r>
              <a:rPr sz="2800" spc="1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mean!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23112" y="2587194"/>
            <a:ext cx="310901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35593" y="2587194"/>
            <a:ext cx="776166" cy="348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&amp;</a:t>
            </a:r>
            <a:r>
              <a:rPr sz="2000" spc="246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15042" y="258719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&amp;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38623" y="2599386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&amp;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29116" y="2693874"/>
            <a:ext cx="344264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3665" y="2959607"/>
            <a:ext cx="843776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Standard</a:t>
            </a:r>
            <a:r>
              <a:rPr sz="2700" spc="-10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 error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mean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estimated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from</a:t>
            </a:r>
            <a:r>
              <a:rPr sz="2700" spc="-4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EKOIIC+CambriaMath"/>
                <a:cs typeface="EKOIIC+CambriaMath"/>
              </a:rPr>
              <a:t>)</a:t>
            </a:r>
            <a:r>
              <a:rPr sz="2700" spc="1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samples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40486" y="3306522"/>
            <a:ext cx="31784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9415" y="3416807"/>
            <a:ext cx="793044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spc="3599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where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KOIIC+CambriaMath"/>
                <a:cs typeface="EKOIIC+CambriaMath"/>
              </a:rPr>
              <a:t>,</a:t>
            </a:r>
            <a:r>
              <a:rPr sz="2700" spc="1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 standard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deviation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value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7078" y="3675330"/>
            <a:ext cx="51119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37" dirty="0">
                <a:solidFill>
                  <a:srgbClr val="001F5F"/>
                </a:solidFill>
                <a:latin typeface="EKOIIC+CambriaMath"/>
                <a:cs typeface="EKOIIC+CambriaMath"/>
              </a:rPr>
              <a:t>√'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9415" y="3925823"/>
            <a:ext cx="232062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samples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3665" y="4355591"/>
            <a:ext cx="8160943" cy="169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Using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all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samples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in</a:t>
            </a:r>
          </a:p>
          <a:p>
            <a:pPr marL="28575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PASAKK+TradeGothicLTStd-Bd2"/>
                <a:cs typeface="PASAKK+TradeGothicLTStd-Bd2"/>
              </a:rPr>
              <a:t>less</a:t>
            </a:r>
            <a:r>
              <a:rPr sz="270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PASAKK+TradeGothicLTStd-Bd2"/>
                <a:cs typeface="PASAKK+TradeGothicLTStd-Bd2"/>
              </a:rPr>
              <a:t>than</a:t>
            </a:r>
            <a:r>
              <a:rPr sz="2700" spc="-1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PASAKK+TradeGothicLTStd-Bd2"/>
                <a:cs typeface="PASAKK+TradeGothicLTStd-Bd2"/>
              </a:rPr>
              <a:t>linear</a:t>
            </a:r>
            <a:r>
              <a:rPr sz="2700" spc="-1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return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in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accuracy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this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</a:t>
            </a:r>
          </a:p>
          <a:p>
            <a:pPr marL="0" marR="0">
              <a:lnSpc>
                <a:spcPts val="3256"/>
              </a:lnSpc>
              <a:spcBef>
                <a:spcPts val="12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Use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small</a:t>
            </a:r>
            <a:r>
              <a:rPr sz="2700" spc="-1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subsample</a:t>
            </a:r>
            <a:r>
              <a:rPr sz="270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(Minibatch)</a:t>
            </a:r>
            <a:r>
              <a:rPr sz="270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training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data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to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gradient!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760296" y="1438723"/>
            <a:ext cx="34096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原因：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Backpropagation involves computing the output of the network for the example on which we would like to evaluate the gradient.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4" y="0"/>
            <a:ext cx="12198424" cy="6861614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191344" y="2204864"/>
            <a:ext cx="2639616" cy="35086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Feedforward: This is because information flows from the input x through some intermediate steps, all the way to the output y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without any feedback connections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QHTAA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terms are used in the same way when describing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control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self-driving cars.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99059"/>
            <a:ext cx="7360714" cy="528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Stochastic (minibatch)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09447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Stochastic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(minibatch)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Descent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Algorithm</a:t>
            </a:r>
            <a:r>
              <a:rPr sz="27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941575"/>
            <a:ext cx="3100444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Initialize</a:t>
            </a:r>
            <a:r>
              <a:rPr sz="2100" spc="12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parameters</a:t>
            </a:r>
            <a:r>
              <a:rPr sz="2100" spc="11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VBHSPN+CambriaMath"/>
                <a:cs typeface="VBHSPN+CambriaMath"/>
              </a:rPr>
              <a:t>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2278417"/>
            <a:ext cx="7343235" cy="96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While</a:t>
            </a:r>
            <a:r>
              <a:rPr sz="210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Stopping</a:t>
            </a:r>
            <a:r>
              <a:rPr sz="2100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Condition</a:t>
            </a:r>
            <a:r>
              <a:rPr sz="2100" spc="10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is</a:t>
            </a:r>
            <a:r>
              <a:rPr sz="2100" spc="23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:</a:t>
            </a:r>
          </a:p>
          <a:p>
            <a:pPr marL="442594" marR="0">
              <a:lnSpc>
                <a:spcPts val="2249"/>
              </a:lnSpc>
              <a:spcBef>
                <a:spcPts val="50"/>
              </a:spcBef>
              <a:spcAft>
                <a:spcPts val="0"/>
              </a:spcAft>
            </a:pPr>
            <a:r>
              <a:rPr sz="1900" spc="-23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1.</a:t>
            </a:r>
            <a:r>
              <a:rPr sz="1900" spc="426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8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Sample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a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4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preset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2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number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73" dirty="0">
                <a:solidFill>
                  <a:srgbClr val="002A5B"/>
                </a:solidFill>
                <a:latin typeface="VBHSPN+CambriaMath"/>
                <a:cs typeface="VBHSPN+CambriaMath"/>
              </a:rPr>
              <a:t>"</a:t>
            </a:r>
            <a:r>
              <a:rPr sz="2100" baseline="35368" dirty="0">
                <a:solidFill>
                  <a:srgbClr val="002A5B"/>
                </a:solidFill>
                <a:latin typeface="VBHSPN+CambriaMath"/>
                <a:cs typeface="VBHSPN+CambriaMath"/>
              </a:rPr>
              <a:t>#</a:t>
            </a:r>
            <a:r>
              <a:rPr sz="2100" spc="116" baseline="35368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of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examples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(minibatch)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from</a:t>
            </a:r>
            <a:r>
              <a:rPr sz="1900" spc="-3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the</a:t>
            </a:r>
          </a:p>
          <a:p>
            <a:pPr marL="785494" marR="0">
              <a:lnSpc>
                <a:spcPts val="2249"/>
              </a:lnSpc>
              <a:spcBef>
                <a:spcPts val="54"/>
              </a:spcBef>
              <a:spcAft>
                <a:spcPts val="0"/>
              </a:spcAft>
            </a:pPr>
            <a:r>
              <a:rPr sz="1900" spc="-1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training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28065" y="3217634"/>
            <a:ext cx="6960637" cy="329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1"/>
              </a:lnSpc>
              <a:spcBef>
                <a:spcPts val="0"/>
              </a:spcBef>
              <a:spcAft>
                <a:spcPts val="0"/>
              </a:spcAft>
            </a:pPr>
            <a:r>
              <a:rPr sz="1900" spc="-23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2.</a:t>
            </a:r>
            <a:r>
              <a:rPr sz="1900" spc="426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8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Compute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1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gradient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1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of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Loss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Function</a:t>
            </a:r>
            <a:r>
              <a:rPr sz="1900" spc="-1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Over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dirty="0">
                <a:solidFill>
                  <a:srgbClr val="002A5B"/>
                </a:solidFill>
                <a:latin typeface="UIHOAM+TradeGothicLTStd-Bd2"/>
                <a:cs typeface="UIHOAM+TradeGothicLTStd-Bd2"/>
              </a:rPr>
              <a:t>all</a:t>
            </a:r>
            <a:r>
              <a:rPr sz="1900" spc="103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training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7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examples: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05773" y="3494626"/>
            <a:ext cx="376637" cy="310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2A5B"/>
                </a:solidFill>
                <a:latin typeface="JSVKIQ+CambriaMath"/>
                <a:cs typeface="JSVKIQ+CambriaMath"/>
              </a:rPr>
              <a:t>#</a:t>
            </a:r>
            <a:r>
              <a:rPr sz="1950" baseline="38400" dirty="0">
                <a:solidFill>
                  <a:srgbClr val="002A5B"/>
                </a:solidFill>
                <a:latin typeface="IETTDA+CambriaMath"/>
                <a:cs typeface="IETTDA+CambriaMath"/>
              </a:rPr>
              <a:t>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88209" y="3669358"/>
            <a:ext cx="300074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36312" y="3836251"/>
            <a:ext cx="244394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∗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98537" y="3873574"/>
            <a:ext cx="4267606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$</a:t>
            </a:r>
            <a:r>
              <a:rPr sz="2100" spc="42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%</a:t>
            </a:r>
            <a:r>
              <a:rPr sz="2100" spc="413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&amp;</a:t>
            </a:r>
            <a:r>
              <a:rPr sz="2100" spc="103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=</a:t>
            </a:r>
            <a:r>
              <a:rPr sz="2100" spc="255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*</a:t>
            </a:r>
            <a:r>
              <a:rPr sz="2100" spc="-12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$</a:t>
            </a:r>
            <a:r>
              <a:rPr sz="2100" spc="42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+</a:t>
            </a:r>
            <a:r>
              <a:rPr sz="2100" spc="1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A5B"/>
                </a:solidFill>
                <a:latin typeface="VBHSPN+CambriaMath"/>
                <a:cs typeface="VBHSPN+CambriaMath"/>
              </a:rPr>
              <a:t>[-</a:t>
            </a:r>
            <a:r>
              <a:rPr sz="2100" spc="723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spc="83" dirty="0">
                <a:solidFill>
                  <a:srgbClr val="002A5B"/>
                </a:solidFill>
                <a:latin typeface="VBHSPN+CambriaMath"/>
                <a:cs typeface="VBHSPN+CambriaMath"/>
              </a:rPr>
              <a:t>.,</a:t>
            </a:r>
            <a:r>
              <a:rPr sz="2100" spc="-2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&amp;</a:t>
            </a:r>
            <a:r>
              <a:rPr sz="2100" spc="44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,</a:t>
            </a:r>
            <a:r>
              <a:rPr sz="2100" spc="-16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-</a:t>
            </a:r>
            <a:r>
              <a:rPr sz="2100" spc="1350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.</a:t>
            </a:r>
            <a:r>
              <a:rPr sz="2100" spc="44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40332" y="4000843"/>
            <a:ext cx="273043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88309" y="4000843"/>
            <a:ext cx="273043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!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43236" y="4000843"/>
            <a:ext cx="21918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"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77384" y="4013035"/>
            <a:ext cx="21918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"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28709" y="4053406"/>
            <a:ext cx="41971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spc="23" dirty="0">
                <a:solidFill>
                  <a:srgbClr val="002A5B"/>
                </a:solidFill>
                <a:latin typeface="VBHSPN+CambriaMath"/>
                <a:cs typeface="VBHSPN+CambriaMath"/>
              </a:rPr>
              <a:t>"′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83433" y="4290403"/>
            <a:ext cx="21918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"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28065" y="4492752"/>
            <a:ext cx="3891596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spc="-23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3.</a:t>
            </a:r>
            <a:r>
              <a:rPr sz="1900" spc="426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Update</a:t>
            </a:r>
            <a:r>
              <a:rPr sz="19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4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parameters</a:t>
            </a:r>
            <a:r>
              <a:rPr sz="19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according</a:t>
            </a:r>
            <a:r>
              <a:rPr sz="19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to: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24137" y="4788348"/>
            <a:ext cx="2327096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&amp;</a:t>
            </a:r>
            <a:r>
              <a:rPr sz="2400" spc="1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←</a:t>
            </a:r>
            <a:r>
              <a:rPr sz="2400" spc="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&amp;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−</a:t>
            </a:r>
            <a:r>
              <a:rPr sz="2400" spc="-7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72" dirty="0">
                <a:solidFill>
                  <a:srgbClr val="232852"/>
                </a:solidFill>
                <a:latin typeface="VBHSPN+CambriaMath"/>
                <a:cs typeface="VBHSPN+CambriaMath"/>
              </a:rPr>
              <a:t>3</a:t>
            </a:r>
            <a:r>
              <a:rPr sz="2400" spc="-216" dirty="0">
                <a:solidFill>
                  <a:srgbClr val="001F5F"/>
                </a:solidFill>
                <a:latin typeface="VBHSPN+CambriaMath"/>
                <a:cs typeface="VBHSPN+CambriaMath"/>
              </a:rPr>
              <a:t>$</a:t>
            </a:r>
            <a:r>
              <a:rPr sz="2700" spc="124" baseline="-21000" dirty="0">
                <a:solidFill>
                  <a:srgbClr val="001F5F"/>
                </a:solidFill>
                <a:latin typeface="VBHSPN+CambriaMath"/>
                <a:cs typeface="VBHSPN+CambriaMath"/>
              </a:rPr>
              <a:t>4</a:t>
            </a:r>
            <a:r>
              <a:rPr sz="2400" spc="38" dirty="0">
                <a:solidFill>
                  <a:srgbClr val="001F5F"/>
                </a:solidFill>
                <a:latin typeface="VBHSPN+CambriaMath"/>
                <a:cs typeface="VBHSPN+CambriaMath"/>
              </a:rPr>
              <a:t>%(&amp;)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817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JGBQC+TradeGothicLTStd-Bd2"/>
                <a:cs typeface="LJGBQC+TradeGothicLTStd-Bd2"/>
              </a:rPr>
              <a:t>What Minibatch Size To Use 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14970"/>
            <a:ext cx="6876732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GPUs</a:t>
            </a:r>
            <a:r>
              <a:rPr sz="25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work</a:t>
            </a:r>
            <a:r>
              <a:rPr sz="25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better</a:t>
            </a:r>
            <a:r>
              <a:rPr sz="25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with </a:t>
            </a:r>
            <a:r>
              <a:rPr sz="2500" dirty="0">
                <a:solidFill>
                  <a:srgbClr val="FF0000"/>
                </a:solidFill>
                <a:latin typeface="WHWIUO+TradeGothicLTStd-Bd2"/>
                <a:cs typeface="WHWIUO+TradeGothicLTStd-Bd2"/>
              </a:rPr>
              <a:t>powers of 2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batch sizes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1747202"/>
            <a:ext cx="3997326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15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WHWIUO+TradeGothicLTStd-Bd2"/>
                <a:cs typeface="WHWIUO+TradeGothicLTStd-Bd2"/>
              </a:rPr>
              <a:t>Large batch sizes &gt; 256: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2106167"/>
            <a:ext cx="61283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Hardware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underutilized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with very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small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batch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sizes.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371343"/>
            <a:ext cx="75665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More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accurate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estimate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of the gradient, but with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less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than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linear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3125" y="2612136"/>
            <a:ext cx="92836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returns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2862770"/>
            <a:ext cx="3505518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WHWIUO+TradeGothicLTStd-Bd2"/>
                <a:cs typeface="WHWIUO+TradeGothicLTStd-Bd2"/>
              </a:rPr>
              <a:t>Small batch size &lt; 64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5470" y="3205226"/>
            <a:ext cx="75665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Small batches can offer a </a:t>
            </a:r>
            <a:r>
              <a:rPr sz="2000" dirty="0" smtClean="0">
                <a:solidFill>
                  <a:srgbClr val="FF0000"/>
                </a:solidFill>
                <a:latin typeface="KGCVRA+TradeGothicLTStd-Bd2"/>
                <a:cs typeface="KGCVRA+TradeGothicLTStd-Bd2"/>
              </a:rPr>
              <a:t>regularizing</a:t>
            </a:r>
            <a:r>
              <a:rPr lang="ja-JP" altLang="en-US" sz="2000" dirty="0" smtClean="0">
                <a:solidFill>
                  <a:srgbClr val="FF0000"/>
                </a:solidFill>
                <a:latin typeface="KGCVRA+TradeGothicLTStd-Bd2"/>
                <a:cs typeface="KGCVRA+TradeGothicLTStd-Bd2"/>
              </a:rPr>
              <a:t>（正則化）</a:t>
            </a:r>
            <a:r>
              <a:rPr sz="2000" dirty="0" smtClean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000" dirty="0">
                <a:solidFill>
                  <a:srgbClr val="FF0000"/>
                </a:solidFill>
                <a:latin typeface="KGCVRA+TradeGothicLTStd-Bd2"/>
                <a:cs typeface="KGCVRA+TradeGothicLTStd-Bd2"/>
              </a:rPr>
              <a:t>effect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. The best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73125" y="3450335"/>
            <a:ext cx="6566406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generalization error is often achieved with batch size of 1.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5470" y="3730751"/>
            <a:ext cx="7488553" cy="358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Small batch sizes allow for faster convergence, as the algorithm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73125" y="3971544"/>
            <a:ext cx="4982463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can compute the parameter updates rapidly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4490402"/>
            <a:ext cx="7861300" cy="421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2A5B"/>
                </a:solidFill>
                <a:latin typeface="IBITOJ+TradeGothicLTStd"/>
                <a:cs typeface="IBITOJ+TradeGothicLTStd"/>
              </a:rPr>
              <a:t>Always make sure dataset is </a:t>
            </a:r>
            <a:r>
              <a:rPr sz="2500" dirty="0">
                <a:solidFill>
                  <a:srgbClr val="002A5B"/>
                </a:solidFill>
                <a:latin typeface="WHWIUO+TradeGothicLTStd-Bd2"/>
                <a:cs typeface="WHWIUO+TradeGothicLTStd-Bd2"/>
              </a:rPr>
              <a:t>shuffled </a:t>
            </a:r>
            <a:r>
              <a:rPr sz="2500" dirty="0">
                <a:solidFill>
                  <a:srgbClr val="002A5B"/>
                </a:solidFill>
                <a:latin typeface="IBITOJ+TradeGothicLTStd"/>
                <a:cs typeface="IBITOJ+TradeGothicLTStd"/>
              </a:rPr>
              <a:t>before sampling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9415" y="4800600"/>
            <a:ext cx="1548130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2A5B"/>
                </a:solidFill>
                <a:latin typeface="IBITOJ+TradeGothicLTStd"/>
                <a:cs typeface="IBITOJ+TradeGothicLTStd"/>
              </a:rPr>
              <a:t>minibatch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7839530" y="1164012"/>
            <a:ext cx="4352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「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Deep Learning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」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p270~275: 8.1.3 Batch and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Minibatch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Algorithms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に全部書いてある ！ </a:t>
            </a:r>
            <a:endParaRPr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8374964" y="1917987"/>
            <a:ext cx="38170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「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Deep Learning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」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p272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によると、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Small batches can o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er a regularizing e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ect,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perhaps due to the noise they add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to the learning process. Generalization error is often best for a batch size of 1. Training with such a small batch size might require a small learning rate to maintain stability because of the high variance in the estimate of the gradient. The total runtime can be very high as a result of the need to make more steps, both because of the reduced learning rate and because it takes more steps to observe the entire training set. </a:t>
            </a:r>
            <a:endParaRPr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160333" y="5389762"/>
            <a:ext cx="6230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As a result of these trade-o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typical power of two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minibatch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 sizes range from 32 to 256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with smaller sizes sometimes being attempted for large models or to improve generalization. 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223791" y="1164012"/>
            <a:ext cx="28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の累乗数、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の冪「べき」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13700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IVTOC+TradeGothicLTStd-Bd2"/>
                <a:cs typeface="KIVTOC+TradeGothicLTStd-Bd2"/>
              </a:rPr>
              <a:t>SGD Variations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5758306" cy="104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Many variations of SGD exist</a:t>
            </a:r>
          </a:p>
          <a:p>
            <a:pPr marL="471804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Momentum SGD, Nestrove Momentum SGD</a:t>
            </a:r>
          </a:p>
          <a:p>
            <a:pPr marL="471804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Ada-Grad, RMS-Prop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2435352"/>
            <a:ext cx="4578222" cy="358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ADAM (Adaptive Moment Estimation)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3096767"/>
            <a:ext cx="3066733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Which one to use 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3477767"/>
            <a:ext cx="7558802" cy="884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ADAM</a:t>
            </a:r>
            <a:r>
              <a:rPr sz="2000" dirty="0">
                <a:solidFill>
                  <a:srgbClr val="002A5B"/>
                </a:solidFill>
                <a:latin typeface="VDBBRQ+TradeGothicLTStd"/>
                <a:cs typeface="VDBBRQ+TradeGothicLTStd"/>
              </a:rPr>
              <a:t>: Implemented in most deep neural network libraries, </a:t>
            </a: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fairly</a:t>
            </a:r>
          </a:p>
          <a:p>
            <a:pPr marL="287654" marR="0">
              <a:lnSpc>
                <a:spcPts val="208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robust to the choice of the learning rate and other</a:t>
            </a:r>
          </a:p>
          <a:p>
            <a:pPr marL="287654" marR="0">
              <a:lnSpc>
                <a:spcPts val="220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hyperparameters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684776"/>
            <a:ext cx="4233863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  <a:hlinkClick r:id="rId3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500" u="sng" dirty="0">
                <a:solidFill>
                  <a:srgbClr val="9454C3"/>
                </a:solidFill>
                <a:latin typeface="VDBBRQ+TradeGothicLTStd"/>
                <a:cs typeface="VDBBRQ+TradeGothicLTStd"/>
                <a:hlinkClick r:id="rId3"/>
              </a:rPr>
              <a:t>http://deeplearningbook.org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6567"/>
            <a:ext cx="7896228" cy="1965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You can optimize for neural network parameters using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batch gradient descent</a:t>
            </a:r>
          </a:p>
          <a:p>
            <a:pPr marL="0" marR="0">
              <a:lnSpc>
                <a:spcPts val="2960"/>
              </a:lnSpc>
              <a:spcBef>
                <a:spcPts val="205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When the number of training examples is extremely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large, you can use minibatch (stochastic) gradient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descent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453384"/>
            <a:ext cx="7981316" cy="795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State-of-the-art optimization algorithms built on top of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SGD are implemented in most neural network libraries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642802"/>
            <a:ext cx="7893052" cy="421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DGRDFG+TradeGothicLTStd-Bd2"/>
                <a:cs typeface="DGRDFG+TradeGothicLTStd-Bd2"/>
              </a:rPr>
              <a:t>Next: Dataset Splits and Neural Network Performance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5023802"/>
            <a:ext cx="1600518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DGRDFG+TradeGothicLTStd-Bd2"/>
                <a:cs typeface="DGRDFG+TradeGothicLTStd-Bd2"/>
              </a:rPr>
              <a:t>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104426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DGRDFG+TradeGothicLTStd-Bd2"/>
                <a:cs typeface="DGRDFG+TradeGothicLTStd-Bd2"/>
              </a:rPr>
              <a:t>Data Splits and Neural Network Performance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DGRDFG+TradeGothicLTStd-Bd2"/>
                <a:cs typeface="DGRDFG+TradeGothicLTStd-Bd2"/>
              </a:rPr>
              <a:t>Evaluation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3492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Data Splits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759" y="2176272"/>
            <a:ext cx="1168400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NVPHSJ+TradeGothicLTStd"/>
                <a:cs typeface="NVPHSJ+TradeGothicLTSt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00265" y="2235120"/>
            <a:ext cx="156807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MARSKS+CambriaMath"/>
                <a:cs typeface="MARSKS+CambriaMath"/>
              </a:rPr>
              <a:t>~10000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35505" y="4218431"/>
            <a:ext cx="105587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27021" y="4215383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95345" y="4215383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735960" y="164733"/>
            <a:ext cx="6456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Given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enough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neural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network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we are almost guaranteed to get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very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low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QHTAA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is due to the very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in a typical deep neural network allowing it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memorize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data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a large extent given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enough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iterations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3492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Data Splits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504046" cy="253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Split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used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minimize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Loss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Function</a:t>
            </a:r>
          </a:p>
          <a:p>
            <a:pPr marL="0" marR="0">
              <a:lnSpc>
                <a:spcPts val="3256"/>
              </a:lnSpc>
              <a:spcBef>
                <a:spcPts val="7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Validation</a:t>
            </a:r>
            <a:r>
              <a:rPr sz="2700" spc="-11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Split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used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choose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best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hyperparameters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,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such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as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learning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rate, </a:t>
            </a:r>
            <a:r>
              <a:rPr sz="2700" spc="-15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layers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,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etc.</a:t>
            </a:r>
          </a:p>
          <a:p>
            <a:pPr marL="0" marR="0">
              <a:lnSpc>
                <a:spcPts val="3256"/>
              </a:lnSpc>
              <a:spcBef>
                <a:spcPts val="1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Test</a:t>
            </a:r>
            <a:r>
              <a:rPr sz="2700" spc="-1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Split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neural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never</a:t>
            </a:r>
            <a:r>
              <a:rPr sz="2700" spc="-1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observes</a:t>
            </a:r>
            <a:r>
              <a:rPr sz="2700" spc="-2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this</a:t>
            </a:r>
            <a:r>
              <a:rPr sz="2700" spc="-10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set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.</a:t>
            </a:r>
          </a:p>
          <a:p>
            <a:pPr marL="285750" marR="0">
              <a:lnSpc>
                <a:spcPts val="3216"/>
              </a:lnSpc>
              <a:spcBef>
                <a:spcPts val="5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developer</a:t>
            </a:r>
            <a:r>
              <a:rPr sz="2700" spc="-17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never</a:t>
            </a:r>
            <a:r>
              <a:rPr sz="2700" spc="-14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uses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this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set </a:t>
            </a: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design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process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21911" y="4852415"/>
            <a:ext cx="105587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Training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13430" y="4849367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Validation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8898113" y="2113308"/>
            <a:ext cx="329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units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per layer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and the activation function type.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722520" y="2145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Hyperparameters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those parameters that either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modify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network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structure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</a:t>
            </a:r>
            <a:r>
              <a:rPr lang="en-US" altLang="ja-JP" dirty="0">
                <a:solidFill>
                  <a:srgbClr val="FF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ect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process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47728" y="3624774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used to get an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unbiased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estimate of performance.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3492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Data Splits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67127" y="2109215"/>
            <a:ext cx="1168400" cy="2794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NVPHSJ+TradeGothicLTStd"/>
                <a:cs typeface="NVPHSJ+TradeGothicLTStd"/>
              </a:rPr>
              <a:t>Data</a:t>
            </a:r>
          </a:p>
          <a:p>
            <a:pPr marL="0" marR="0">
              <a:lnSpc>
                <a:spcPts val="4736"/>
              </a:lnSpc>
              <a:spcBef>
                <a:spcPts val="12282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NVPHSJ+TradeGothicLTStd"/>
                <a:cs typeface="NVPHSJ+TradeGothicLTSt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71422" y="2137584"/>
            <a:ext cx="156807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AJGGFD+CambriaMath"/>
                <a:cs typeface="AJGGFD+CambriaMath"/>
              </a:rPr>
              <a:t>~10000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97229" y="2171112"/>
            <a:ext cx="2475562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20%</a:t>
            </a:r>
            <a:r>
              <a:rPr sz="3200" spc="469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0872" y="2846831"/>
            <a:ext cx="1055877" cy="2496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  <a:p>
            <a:pPr marL="1" marR="0">
              <a:lnSpc>
                <a:spcPts val="2367"/>
              </a:lnSpc>
              <a:spcBef>
                <a:spcPts val="14624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42389" y="2846831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10713" y="2840736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4478" y="4286424"/>
            <a:ext cx="201893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AJGGFD+CambriaMath"/>
                <a:cs typeface="AJGGFD+CambriaMath"/>
              </a:rPr>
              <a:t>~1000000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42389" y="5004815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10713" y="4998719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277404" y="1185449"/>
            <a:ext cx="530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データのサイズによって各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split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percentage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は変わる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13665" y="56230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Having 20% of the data in the validation and test sets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unnecessary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as the validation and test would contain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far more samples than are needed for the purpose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15" name="object 6"/>
          <p:cNvSpPr txBox="1"/>
          <p:nvPr/>
        </p:nvSpPr>
        <p:spPr>
          <a:xfrm>
            <a:off x="5371884" y="4286424"/>
            <a:ext cx="2475562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232852"/>
                </a:solidFill>
                <a:latin typeface="AJGGFD+CambriaMath"/>
                <a:cs typeface="AJGGFD+CambriaMath"/>
              </a:rPr>
              <a:t> 1</a:t>
            </a:r>
            <a:r>
              <a:rPr sz="3200" dirty="0" smtClean="0">
                <a:solidFill>
                  <a:srgbClr val="232852"/>
                </a:solidFill>
                <a:latin typeface="AJGGFD+CambriaMath"/>
                <a:cs typeface="AJGGFD+CambriaMath"/>
              </a:rPr>
              <a:t>%</a:t>
            </a:r>
            <a:r>
              <a:rPr sz="3200" spc="4695" dirty="0" smtClean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232852"/>
                </a:solidFill>
                <a:latin typeface="AJGGFD+CambriaMath"/>
                <a:cs typeface="Times New Roman"/>
              </a:rPr>
              <a:t> </a:t>
            </a:r>
            <a:r>
              <a:rPr lang="en-US" sz="3200" dirty="0" smtClean="0">
                <a:solidFill>
                  <a:srgbClr val="232852"/>
                </a:solidFill>
                <a:latin typeface="AJGGFD+CambriaMath"/>
                <a:cs typeface="Times New Roman"/>
              </a:rPr>
              <a:t>1</a:t>
            </a:r>
            <a:r>
              <a:rPr sz="3200" dirty="0" smtClean="0">
                <a:solidFill>
                  <a:srgbClr val="232852"/>
                </a:solidFill>
                <a:latin typeface="AJGGFD+CambriaMath"/>
                <a:cs typeface="AJGGFD+CambriaMath"/>
              </a:rPr>
              <a:t>%</a:t>
            </a:r>
            <a:endParaRPr sz="3200" dirty="0">
              <a:solidFill>
                <a:srgbClr val="232852"/>
              </a:solidFill>
              <a:latin typeface="AJGGFD+CambriaMath"/>
              <a:cs typeface="AJGGFD+Cambria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36873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CCRBH+TradeGothicLTStd-Bd2"/>
                <a:cs typeface="GCCRBH+TradeGothicLTStd-Bd2"/>
              </a:rPr>
              <a:t>Behavior of Split Specific Loss 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22919" y="1622472"/>
            <a:ext cx="105371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6000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89617" y="1622472"/>
            <a:ext cx="256446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2000</a:t>
            </a:r>
            <a:r>
              <a:rPr sz="3200" spc="399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43175" y="2250360"/>
            <a:ext cx="156807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~10000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44431" y="2380488"/>
            <a:ext cx="105587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35948" y="2377439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04272" y="2377439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87274" y="3166812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36943" y="3169860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41467" y="3169860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31057" y="3179004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559345" y="3303225"/>
            <a:ext cx="745666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3" dirty="0">
                <a:solidFill>
                  <a:srgbClr val="232852"/>
                </a:solidFill>
                <a:latin typeface="FOHGDT+CambriaMath"/>
                <a:cs typeface="FOHGDT+CambriaMath"/>
              </a:rPr>
              <a:t>#$%&amp;'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09015" y="3306273"/>
            <a:ext cx="51617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30" dirty="0">
                <a:solidFill>
                  <a:srgbClr val="232852"/>
                </a:solidFill>
                <a:latin typeface="FOHGDT+CambriaMath"/>
                <a:cs typeface="FOHGDT+CambriaMath"/>
              </a:rPr>
              <a:t>(%)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13538" y="3306273"/>
            <a:ext cx="584485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3" dirty="0">
                <a:solidFill>
                  <a:srgbClr val="232852"/>
                </a:solidFill>
                <a:latin typeface="FOHGDT+CambriaMath"/>
                <a:cs typeface="FOHGDT+CambriaMath"/>
              </a:rPr>
              <a:t>#*+#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403129" y="3315417"/>
            <a:ext cx="12501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7" dirty="0">
                <a:solidFill>
                  <a:srgbClr val="000000"/>
                </a:solidFill>
                <a:latin typeface="FOHGDT+CambriaMath"/>
                <a:cs typeface="FOHGDT+CambriaMath"/>
              </a:rPr>
              <a:t>4&amp;'&amp;</a:t>
            </a:r>
            <a:r>
              <a:rPr sz="1800" spc="-43" dirty="0">
                <a:solidFill>
                  <a:srgbClr val="000000"/>
                </a:solidFill>
                <a:latin typeface="IDJFIU+CambriaMath"/>
                <a:cs typeface="IDJFIU+CambriaMath"/>
              </a:rPr>
              <a:t>5</a:t>
            </a:r>
            <a:r>
              <a:rPr sz="1800" spc="-37" dirty="0">
                <a:solidFill>
                  <a:srgbClr val="000000"/>
                </a:solidFill>
                <a:latin typeface="FOHGDT+CambriaMath"/>
                <a:cs typeface="FOHGDT+CambriaMath"/>
              </a:rPr>
              <a:t>6</a:t>
            </a:r>
            <a:r>
              <a:rPr sz="1800" dirty="0">
                <a:solidFill>
                  <a:srgbClr val="000000"/>
                </a:solidFill>
                <a:latin typeface="IDJFIU+CambriaMath"/>
                <a:cs typeface="IDJFIU+CambriaMath"/>
              </a:rPr>
              <a:t>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09371" y="385870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0.21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22380" y="387394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0.25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27507" y="387394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0.30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324111" y="385870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0.18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545783" y="3921290"/>
            <a:ext cx="1961906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Good</a:t>
            </a:r>
            <a:r>
              <a:rPr sz="2100" spc="14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 Estimator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293171" y="4541460"/>
            <a:ext cx="55245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1.9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06518" y="4532316"/>
            <a:ext cx="55245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1.9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711645" y="4532316"/>
            <a:ext cx="552450" cy="1111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2.1</a:t>
            </a:r>
          </a:p>
          <a:p>
            <a:pPr marL="0" marR="0">
              <a:lnSpc>
                <a:spcPts val="2813"/>
              </a:lnSpc>
              <a:spcBef>
                <a:spcPts val="2876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2.1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545783" y="4604042"/>
            <a:ext cx="1579271" cy="104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Underfitting</a:t>
            </a:r>
          </a:p>
          <a:p>
            <a:pPr marL="18461" marR="0">
              <a:lnSpc>
                <a:spcPts val="2532"/>
              </a:lnSpc>
              <a:spcBef>
                <a:spcPts val="2867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Overfitting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18222" y="5239452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0.21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22380" y="5248596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2.05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0" y="5818038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err="1" smtClean="0">
                <a:solidFill>
                  <a:srgbClr val="000000"/>
                </a:solidFill>
                <a:latin typeface="QHTAAR+HelveticaNeue"/>
              </a:rPr>
              <a:t>Underfitting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: the neural network fails to bring the training loss down.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Overfitting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: caused by the neural network optimizing its parameters to precisely </a:t>
            </a: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reproduce</a:t>
            </a:r>
            <a:r>
              <a:rPr lang="ja-JP" altLang="en-US" dirty="0" smtClean="0">
                <a:solidFill>
                  <a:srgbClr val="FF0000"/>
                </a:solidFill>
                <a:latin typeface="QHTAAR+HelveticaNeue"/>
              </a:rPr>
              <a:t>（再現）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training data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output.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gap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between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validation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called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generalization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gap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3175" y="280574"/>
            <a:ext cx="34488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Good Estimator: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three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sets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fairly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consistent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the loss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close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to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minimum achievable loss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on the entire task.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942258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VSAM+TradeGothicLTStd-Bd2"/>
                <a:cs typeface="HFVSAM+TradeGothicLTStd-Bd2"/>
              </a:rPr>
              <a:t>Reducing the Effect of Underfitting/Overfitting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6322811" cy="230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Underfitting:</a:t>
            </a:r>
            <a:r>
              <a:rPr sz="2700" spc="-10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(Training</a:t>
            </a:r>
            <a:r>
              <a:rPr sz="2700" spc="-1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loss</a:t>
            </a:r>
            <a:r>
              <a:rPr sz="2700" spc="-1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high)</a:t>
            </a:r>
          </a:p>
          <a:p>
            <a:pPr marL="471804" marR="0">
              <a:lnSpc>
                <a:spcPts val="2486"/>
              </a:lnSpc>
              <a:spcBef>
                <a:spcPts val="219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Train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longer</a:t>
            </a:r>
          </a:p>
          <a:p>
            <a:pPr marL="471804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More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layers</a:t>
            </a:r>
            <a:r>
              <a:rPr sz="2100" spc="14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or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more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per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layer</a:t>
            </a:r>
          </a:p>
          <a:p>
            <a:pPr marL="471804" marR="0">
              <a:lnSpc>
                <a:spcPts val="2486"/>
              </a:lnSpc>
              <a:spcBef>
                <a:spcPts val="16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architecture</a:t>
            </a:r>
          </a:p>
          <a:p>
            <a:pPr marL="0" marR="0">
              <a:lnSpc>
                <a:spcPts val="325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Overfitting:</a:t>
            </a:r>
            <a:r>
              <a:rPr sz="2700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(Generalization </a:t>
            </a:r>
            <a:r>
              <a:rPr sz="2700" spc="-11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gap</a:t>
            </a:r>
            <a:r>
              <a:rPr sz="2700" spc="-14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is</a:t>
            </a:r>
            <a:r>
              <a:rPr sz="270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large)</a:t>
            </a:r>
          </a:p>
          <a:p>
            <a:pPr marL="471804" marR="0">
              <a:lnSpc>
                <a:spcPts val="2486"/>
              </a:lnSpc>
              <a:spcBef>
                <a:spcPts val="219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More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training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3770376"/>
            <a:ext cx="2805683" cy="727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Regularization</a:t>
            </a:r>
          </a:p>
          <a:p>
            <a:pPr marL="0" marR="0">
              <a:lnSpc>
                <a:spcPts val="2486"/>
              </a:lnSpc>
              <a:spcBef>
                <a:spcPts val="137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architecture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83632" y="1867784"/>
            <a:ext cx="507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If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architecture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suitable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for the task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at hand.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431704" y="3225750"/>
            <a:ext cx="8760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Unfortunately, for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self-driving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cars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collecting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data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very expensive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as it requires engineering time for data collection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 tremendous amount of annotator time to properly define the true output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0191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VLTUU+TradeGothicLTStd-Bd2"/>
                <a:cs typeface="BVLTUU+TradeGothicLTStd-Bd2"/>
              </a:rPr>
              <a:t>Feedforward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161" y="1770703"/>
            <a:ext cx="3164315" cy="555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6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001F5F"/>
                </a:solidFill>
                <a:latin typeface="BHTJJE+CambriaMath"/>
                <a:cs typeface="BHTJJE+CambriaMath"/>
              </a:rPr>
              <a:t>";</a:t>
            </a:r>
            <a:r>
              <a:rPr sz="3200" spc="-3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$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3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baseline="36749" dirty="0">
                <a:solidFill>
                  <a:srgbClr val="001F5F"/>
                </a:solidFill>
                <a:latin typeface="QDOBCK+CambriaMath"/>
                <a:cs typeface="QDOBCK+CambriaMath"/>
              </a:rPr>
              <a:t>!</a:t>
            </a:r>
            <a:r>
              <a:rPr sz="3450" spc="2688" baseline="3674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6429" y="1770703"/>
            <a:ext cx="76807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52" dirty="0">
                <a:solidFill>
                  <a:srgbClr val="001F5F"/>
                </a:solidFill>
                <a:latin typeface="QDOBCK+CambriaMath"/>
                <a:cs typeface="QDOBCK+CambriaMath"/>
              </a:rPr>
              <a:t>!"#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3160" y="1811448"/>
            <a:ext cx="254344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…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9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14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"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07507" y="17707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57784" y="17707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2609354"/>
            <a:ext cx="7576029" cy="908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called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input</a:t>
            </a:r>
            <a:r>
              <a:rPr sz="2700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layer</a:t>
            </a:r>
          </a:p>
          <a:p>
            <a:pPr marL="0" marR="0">
              <a:lnSpc>
                <a:spcPts val="3256"/>
              </a:lnSpc>
              <a:spcBef>
                <a:spcPts val="7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final function</a:t>
            </a:r>
            <a:r>
              <a:rPr sz="2700" spc="-17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"</a:t>
            </a:r>
            <a:r>
              <a:rPr sz="2700" spc="27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000" baseline="35555" dirty="0">
                <a:solidFill>
                  <a:srgbClr val="001F5F"/>
                </a:solidFill>
                <a:latin typeface="EFBEGC+CambriaMath"/>
                <a:cs typeface="EFBEGC+CambriaMath"/>
              </a:rPr>
              <a:t>#</a:t>
            </a:r>
            <a:r>
              <a:rPr sz="3000" spc="989" baseline="355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called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layer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38831" y="3507690"/>
            <a:ext cx="29936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FBEGC+CambriaMath"/>
                <a:cs typeface="EFBEGC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96297" y="3507690"/>
            <a:ext cx="676150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7" dirty="0">
                <a:solidFill>
                  <a:srgbClr val="001F5F"/>
                </a:solidFill>
                <a:latin typeface="EFBEGC+CambriaMath"/>
                <a:cs typeface="EFBEGC+CambriaMath"/>
              </a:rPr>
              <a:t>#%$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3538994"/>
            <a:ext cx="8761494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functions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"</a:t>
            </a:r>
            <a:r>
              <a:rPr sz="2700" spc="312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to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"</a:t>
            </a:r>
            <a:r>
              <a:rPr sz="2700" spc="606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called 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919129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36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dataset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should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split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to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training,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validation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test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split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Observing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performance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on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each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these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splits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helps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determining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why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not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performing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well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real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world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75570"/>
            <a:ext cx="7426104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Underfitting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Train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longer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or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use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5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larger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neural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network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46586"/>
            <a:ext cx="429934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Overfitting:</a:t>
            </a:r>
            <a:r>
              <a:rPr sz="2700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Regularization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343472" y="54317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 much more commonly faced scenario in self-driving car perception is overfitting.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798697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VMSUBB+TradeGothicLTStd-Bd2"/>
                <a:cs typeface="VMSUBB+TradeGothicLTStd-Bd2"/>
              </a:rPr>
              <a:t>Neural Network Regularization Strategy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67934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OFVKH+TradeGothicLTStd-Bd2"/>
                <a:cs typeface="OOFVKH+TradeGothicLTStd-Bd2"/>
              </a:rPr>
              <a:t>Toy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5722" y="955956"/>
            <a:ext cx="456009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HADSTU+CambriaMath"/>
                <a:cs typeface="HADSTU+CambriaMath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1292" y="2631799"/>
            <a:ext cx="2736323" cy="93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  <a:r>
              <a:rPr sz="6000" spc="1131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09130" y="2980326"/>
            <a:ext cx="2592457" cy="69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"</a:t>
            </a:r>
            <a:r>
              <a:rPr sz="4400" spc="1284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00184" y="3757068"/>
            <a:ext cx="445343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HADSTU+CambriaMath"/>
                <a:cs typeface="HADSTU+CambriaMath"/>
              </a:rPr>
              <a:t>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31292" y="4673959"/>
            <a:ext cx="2736323" cy="93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  <a:r>
              <a:rPr sz="6000" spc="1131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09130" y="5022486"/>
            <a:ext cx="2592457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!</a:t>
            </a:r>
            <a:r>
              <a:rPr sz="4400" spc="1284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67934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Toy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42487" y="535332"/>
            <a:ext cx="456009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DKSWFA+CambriaMath"/>
                <a:cs typeface="DKSWFA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1493786"/>
            <a:ext cx="250919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ARSRO+TradeGothicLTStd-Bd2"/>
                <a:cs typeface="LARSRO+TradeGothicLTStd-Bd2"/>
              </a:rPr>
              <a:t>Initial </a:t>
            </a:r>
            <a:r>
              <a:rPr sz="2700" spc="-15" dirty="0">
                <a:solidFill>
                  <a:srgbClr val="001F5F"/>
                </a:solidFill>
                <a:latin typeface="LARSRO+TradeGothicLTStd-Bd2"/>
                <a:cs typeface="LARSRO+TradeGothicLTStd-Bd2"/>
              </a:rPr>
              <a:t>Design: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97304" y="1854558"/>
            <a:ext cx="934096" cy="1051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200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1941575"/>
            <a:ext cx="4481360" cy="107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1</a:t>
            </a:r>
            <a:r>
              <a:rPr sz="2100" spc="2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Layer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NN,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2</a:t>
            </a:r>
            <a:r>
              <a:rPr sz="2100" spc="2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Hidden</a:t>
            </a:r>
            <a:r>
              <a:rPr sz="2100" spc="12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Units/Layer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Train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:</a:t>
            </a:r>
            <a:r>
              <a:rPr sz="2100" spc="669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0.264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Val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0.268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42130" y="2717143"/>
            <a:ext cx="1468449" cy="274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4354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600" dirty="0">
                <a:solidFill>
                  <a:srgbClr val="232852"/>
                </a:solidFill>
                <a:latin typeface="DKSWFA+CambriaMath"/>
                <a:cs typeface="DKSWFA+CambriaMath"/>
              </a:rPr>
              <a:t>"</a:t>
            </a:r>
          </a:p>
          <a:p>
            <a:pPr marL="0" marR="0">
              <a:lnSpc>
                <a:spcPts val="7034"/>
              </a:lnSpc>
              <a:spcBef>
                <a:spcPts val="5362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199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470" y="2988602"/>
            <a:ext cx="4081068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Minimum</a:t>
            </a:r>
            <a:r>
              <a:rPr sz="2100" spc="18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spc="1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achievable: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0.1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86948" y="3339492"/>
            <a:ext cx="445343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DKSWFA+CambriaMath"/>
                <a:cs typeface="DKSWFA+CambriaMath"/>
              </a:rPr>
              <a:t>$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400256" y="44624"/>
            <a:ext cx="3791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The neural network fails to capture the complexity of the problem at hand, and did not correctly segment the space into 4 compartments as required.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67934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Toy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48817" y="504997"/>
            <a:ext cx="660648" cy="889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3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000000"/>
                </a:solidFill>
                <a:latin typeface="MRNHUP+Arial-BoldMT"/>
                <a:cs typeface="MRNHUP+Arial-BoldMT"/>
              </a:rPr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1493786"/>
            <a:ext cx="228363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New </a:t>
            </a:r>
            <a:r>
              <a:rPr sz="2700" spc="-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Design: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74075" y="1753975"/>
            <a:ext cx="3132022" cy="1054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600" dirty="0">
                <a:solidFill>
                  <a:srgbClr val="232852"/>
                </a:solidFill>
                <a:latin typeface="DKSWFA+CambriaMath"/>
                <a:cs typeface="DKSWFA+CambriaMath"/>
              </a:rPr>
              <a:t>"</a:t>
            </a:r>
            <a:r>
              <a:rPr sz="6000" spc="9651" baseline="-236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600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1941575"/>
            <a:ext cx="4481360" cy="107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6</a:t>
            </a:r>
            <a:r>
              <a:rPr sz="2100" spc="2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Layer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NN,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6</a:t>
            </a:r>
            <a:r>
              <a:rPr sz="2100" spc="2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Hidden</a:t>
            </a:r>
            <a:r>
              <a:rPr sz="2100" spc="12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Units/Layer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Train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0.1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Val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0.45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0" y="2988602"/>
            <a:ext cx="4081068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Minimum</a:t>
            </a:r>
            <a:r>
              <a:rPr sz="2100" spc="18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spc="1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achievable: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0.1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075173" y="3720637"/>
            <a:ext cx="660648" cy="889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3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000000"/>
                </a:solidFill>
                <a:latin typeface="MRNHUP+Arial-BoldMT"/>
                <a:cs typeface="MRNHUP+Arial-BoldMT"/>
              </a:rPr>
              <a:t>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6491" y="4122271"/>
            <a:ext cx="3060375" cy="106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199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  <a:r>
              <a:rPr sz="6000" spc="9087" baseline="-231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5199" dirty="0">
                <a:solidFill>
                  <a:srgbClr val="232852"/>
                </a:solidFill>
                <a:latin typeface="DKSWFA+CambriaMath"/>
                <a:cs typeface="DKSWFA+CambriaMath"/>
              </a:rPr>
              <a:t>"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465647"/>
            <a:ext cx="4248472" cy="426760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64312" y="3962173"/>
            <a:ext cx="5759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Overfitting is caused by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network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learning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noise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in the training data.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QHTAA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Because the neural network has so many parameters, it is able to curve out small regions in the space that correspond to the noisy training examples.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848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3832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Parameter Norm Penalties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1408"/>
            <a:ext cx="8050507" cy="350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1994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62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spc="18" baseline="-21000" dirty="0">
                <a:solidFill>
                  <a:srgbClr val="001F5F"/>
                </a:solidFill>
                <a:latin typeface="HPKNLL+CambriaMath"/>
                <a:cs typeface="HPKNLL+CambriaMath"/>
              </a:rPr>
              <a:t>!"#</a:t>
            </a:r>
            <a:r>
              <a:rPr sz="3450" spc="201" baseline="-210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13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21" dirty="0">
                <a:solidFill>
                  <a:srgbClr val="001F5F"/>
                </a:solidFill>
                <a:latin typeface="EVARIQ+CambriaMath"/>
                <a:cs typeface="EVARIQ+CambriaMath"/>
              </a:rPr>
              <a:t>%Ω(")</a:t>
            </a:r>
          </a:p>
          <a:p>
            <a:pPr marL="0" marR="0">
              <a:lnSpc>
                <a:spcPts val="3256"/>
              </a:lnSpc>
              <a:spcBef>
                <a:spcPts val="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TWHLJW+CambriaMath"/>
                <a:cs typeface="TWHLJW+CambriaMath"/>
              </a:rPr>
              <a:t>!</a:t>
            </a:r>
            <a:r>
              <a:rPr sz="2700" spc="19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a</a:t>
            </a:r>
            <a:r>
              <a:rPr sz="2700" spc="-25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GSNJQ+TradeGothicLTStd-Bd2"/>
                <a:cs typeface="TGSNJQ+TradeGothicLTStd-Bd2"/>
              </a:rPr>
              <a:t>hyperparameter</a:t>
            </a:r>
            <a:r>
              <a:rPr sz="2700" spc="12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that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weights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relative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contribution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of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norm</a:t>
            </a:r>
            <a:r>
              <a:rPr sz="2700" spc="-2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penalty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to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value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loss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function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TWHLJW+CambriaMath"/>
                <a:cs typeface="TWHLJW+CambriaMath"/>
              </a:rPr>
              <a:t>Ω($)</a:t>
            </a:r>
            <a:r>
              <a:rPr sz="2700" spc="14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is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a</a:t>
            </a:r>
            <a:r>
              <a:rPr sz="2700" spc="-23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measure</a:t>
            </a:r>
            <a:r>
              <a:rPr sz="2700" spc="-1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of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how</a:t>
            </a:r>
            <a:r>
              <a:rPr sz="2700" spc="-23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large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21" dirty="0">
                <a:solidFill>
                  <a:srgbClr val="FF0000"/>
                </a:solidFill>
                <a:latin typeface="TWHLJW+CambriaMath"/>
                <a:cs typeface="TWHLJW+CambriaMath"/>
              </a:rPr>
              <a:t>$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’s</a:t>
            </a:r>
            <a:r>
              <a:rPr sz="270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value</a:t>
            </a:r>
            <a:r>
              <a:rPr sz="2700" spc="-1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is</a:t>
            </a:r>
            <a:r>
              <a:rPr sz="2700" spc="-11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,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usually</a:t>
            </a:r>
          </a:p>
          <a:p>
            <a:pPr marL="28575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an </a:t>
            </a:r>
            <a:r>
              <a:rPr sz="2700" spc="-14" dirty="0">
                <a:solidFill>
                  <a:srgbClr val="FF0000"/>
                </a:solidFill>
                <a:latin typeface="TGSNJQ+TradeGothicLTStd-Bd2"/>
                <a:cs typeface="TGSNJQ+TradeGothicLTStd-Bd2"/>
              </a:rPr>
              <a:t>Lp</a:t>
            </a:r>
            <a:r>
              <a:rPr sz="2700" spc="1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TGSNJQ+TradeGothicLTStd-Bd2"/>
                <a:cs typeface="TGSNJQ+TradeGothicLTStd-Bd2"/>
              </a:rPr>
              <a:t>Norm</a:t>
            </a:r>
          </a:p>
          <a:p>
            <a:pPr marL="0" marR="0">
              <a:lnSpc>
                <a:spcPts val="3256"/>
              </a:lnSpc>
              <a:spcBef>
                <a:spcPts val="12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We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usually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only</a:t>
            </a:r>
            <a:r>
              <a:rPr sz="270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constrain </a:t>
            </a:r>
            <a:r>
              <a:rPr sz="2700" spc="-11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the </a:t>
            </a:r>
            <a:r>
              <a:rPr sz="2700" spc="-1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size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of</a:t>
            </a:r>
            <a:r>
              <a:rPr sz="2700" spc="-15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TGSNJQ+TradeGothicLTStd-Bd2"/>
                <a:cs typeface="TGSNJQ+TradeGothicLTStd-Bd2"/>
              </a:rPr>
              <a:t>weights</a:t>
            </a:r>
            <a:r>
              <a:rPr sz="2700" spc="13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and</a:t>
            </a:r>
          </a:p>
          <a:p>
            <a:pPr marL="285750" marR="0">
              <a:lnSpc>
                <a:spcPts val="3196"/>
              </a:lnSpc>
              <a:spcBef>
                <a:spcPts val="101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not</a:t>
            </a:r>
            <a:r>
              <a:rPr sz="2700" spc="-1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biases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25142" y="4947840"/>
            <a:ext cx="444038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62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spc="18" baseline="-20250" dirty="0">
                <a:solidFill>
                  <a:srgbClr val="001F5F"/>
                </a:solidFill>
                <a:latin typeface="HPKNLL+CambriaMath"/>
                <a:cs typeface="HPKNLL+CambriaMath"/>
              </a:rPr>
              <a:t>!"#</a:t>
            </a:r>
            <a:r>
              <a:rPr sz="3450" spc="201" baseline="-202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13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%</a:t>
            </a:r>
            <a:r>
              <a:rPr sz="3200" dirty="0">
                <a:solidFill>
                  <a:srgbClr val="232852"/>
                </a:solidFill>
                <a:latin typeface="EVARIQ+CambriaMath"/>
                <a:cs typeface="EVARIQ+CambriaMath"/>
              </a:rPr>
              <a:t>Ω(</a:t>
            </a:r>
            <a:r>
              <a:rPr sz="3200" spc="123" dirty="0">
                <a:solidFill>
                  <a:srgbClr val="FF0000"/>
                </a:solidFill>
                <a:latin typeface="RALILD+CambriaMath"/>
                <a:cs typeface="RALILD+CambriaMath"/>
              </a:rPr>
              <a:t>)</a:t>
            </a:r>
            <a:r>
              <a:rPr sz="3200" dirty="0">
                <a:solidFill>
                  <a:srgbClr val="232852"/>
                </a:solidFill>
                <a:latin typeface="EVARIQ+CambriaMath"/>
                <a:cs typeface="EVARIQ+CambriaMath"/>
              </a:rPr>
              <a:t>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36160" y="4449886"/>
            <a:ext cx="4655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is motivated by the fact that the number of weights is much larger than the number of biases in the neural network.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0" y="5373216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しかし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Deep Learning 7.1 Parameter Norm Penalties page 223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によると、理由はこれじゃ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ない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。理由は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つある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First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“Each weight specifies how two variables interact. Fitting the weight well requires observing both variables in a variety of conditions. Each bias controls only a single variable. This means that we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do not induce too much variance by leaving the biases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unregularized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.”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Second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“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Regularizing the bias parameters can introduce a significant amount of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underfitting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.”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1332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L2-Norm Parameter Penalty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0420" y="143959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83825" y="143959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44762" y="1706695"/>
            <a:ext cx="33182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OCCUHD+CambriaMath"/>
                <a:cs typeface="OCCUHD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08411" y="1697552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OCCUHD+CambriaMath"/>
                <a:cs typeface="OCCUHD+CambriaMath"/>
              </a:rPr>
              <a:t>"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6228" y="1747440"/>
            <a:ext cx="443402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Ω</a:t>
            </a:r>
            <a:r>
              <a:rPr sz="3200" spc="53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  <a:r>
              <a:rPr sz="3200" spc="15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=</a:t>
            </a:r>
            <a:r>
              <a:rPr sz="3200" spc="239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  <a:r>
              <a:rPr sz="3200" spc="10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  <a:r>
              <a:rPr sz="3200" spc="2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=</a:t>
            </a:r>
            <a:r>
              <a:rPr sz="3200" spc="40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70889" y="1897231"/>
            <a:ext cx="3132024" cy="34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3600" dirty="0">
                <a:solidFill>
                  <a:srgbClr val="232852"/>
                </a:solidFill>
                <a:latin typeface="BLNFUI+CambriaMath"/>
                <a:cs typeface="BLNFUI+CambriaMath"/>
              </a:rPr>
              <a:t>'</a:t>
            </a:r>
            <a:r>
              <a:rPr sz="6000" spc="9651" baseline="-236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3600" dirty="0">
                <a:solidFill>
                  <a:srgbClr val="232852"/>
                </a:solidFill>
                <a:latin typeface="BLNFUI+CambriaMath"/>
                <a:cs typeface="BLNFUI+CambriaMath"/>
              </a:rPr>
              <a:t>(</a:t>
            </a:r>
          </a:p>
          <a:p>
            <a:pPr marL="42417" marR="0">
              <a:lnSpc>
                <a:spcPts val="7034"/>
              </a:lnSpc>
              <a:spcBef>
                <a:spcPts val="10692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3199" dirty="0">
                <a:solidFill>
                  <a:srgbClr val="232852"/>
                </a:solidFill>
                <a:latin typeface="BLNFUI+CambriaMath"/>
                <a:cs typeface="BLNFUI+CambriaMath"/>
              </a:rPr>
              <a:t>(</a:t>
            </a:r>
            <a:r>
              <a:rPr sz="6000" spc="9087" baseline="-231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5199" dirty="0">
                <a:solidFill>
                  <a:srgbClr val="232852"/>
                </a:solidFill>
                <a:latin typeface="BLNFUI+CambriaMath"/>
                <a:cs typeface="BLNFUI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08411" y="1947488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OCCUHD+CambriaMath"/>
                <a:cs typeface="OCCUHD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40420" y="201871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83825" y="201871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3665" y="2865386"/>
            <a:ext cx="228363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New </a:t>
            </a:r>
            <a:r>
              <a:rPr sz="2700" spc="-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Design: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85470" y="3313176"/>
            <a:ext cx="4481360" cy="1770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6</a:t>
            </a:r>
            <a:r>
              <a:rPr sz="2100" spc="2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Layer</a:t>
            </a:r>
            <a:r>
              <a:rPr sz="210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NN,</a:t>
            </a:r>
            <a:r>
              <a:rPr sz="210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6</a:t>
            </a:r>
            <a:r>
              <a:rPr sz="2100" spc="2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Hidden</a:t>
            </a:r>
            <a:r>
              <a:rPr sz="2100" spc="12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Units/Layer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Minimum</a:t>
            </a:r>
            <a:r>
              <a:rPr sz="2100" spc="18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Loss</a:t>
            </a:r>
            <a:r>
              <a:rPr sz="2100" spc="10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achievable:</a:t>
            </a:r>
            <a:r>
              <a:rPr sz="2100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0.1</a:t>
            </a:r>
          </a:p>
          <a:p>
            <a:pPr marL="0" marR="0">
              <a:lnSpc>
                <a:spcPts val="2486"/>
              </a:lnSpc>
              <a:spcBef>
                <a:spcPts val="16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L2-Norm</a:t>
            </a:r>
            <a:r>
              <a:rPr sz="2100" spc="18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Penalty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Train</a:t>
            </a:r>
            <a:r>
              <a:rPr sz="2100" spc="17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set</a:t>
            </a:r>
            <a:r>
              <a:rPr sz="2100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7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Loss</a:t>
            </a:r>
            <a:r>
              <a:rPr sz="2100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:</a:t>
            </a:r>
            <a:r>
              <a:rPr sz="2100" spc="1427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0.1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Val</a:t>
            </a:r>
            <a:r>
              <a:rPr sz="2100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set</a:t>
            </a:r>
            <a:r>
              <a:rPr sz="2100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7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Loss</a:t>
            </a:r>
            <a:r>
              <a:rPr sz="2100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:</a:t>
            </a:r>
            <a:r>
              <a:rPr sz="2100" spc="3327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0.45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411143" y="4352544"/>
            <a:ext cx="893292" cy="710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0.176</a:t>
            </a:r>
          </a:p>
          <a:p>
            <a:pPr marL="266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5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0.182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28586" y="58917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 this case, the decrease in the generalization gap is higher than the increase in training set loss.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727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SIWCT+TradeGothicLTStd-Bd2"/>
                <a:cs typeface="RSIWCT+TradeGothicLTStd-Bd2"/>
              </a:rPr>
              <a:t>Dropout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2384" y="1342681"/>
            <a:ext cx="5750318" cy="395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Multiply </a:t>
            </a:r>
            <a:r>
              <a:rPr sz="2100" spc="15" dirty="0">
                <a:solidFill>
                  <a:srgbClr val="242852"/>
                </a:solidFill>
                <a:latin typeface="RSIWCT+TradeGothicLTStd-Bd2"/>
                <a:cs typeface="RSIWCT+TradeGothicLTStd-Bd2"/>
              </a:rPr>
              <a:t>Weights</a:t>
            </a:r>
            <a:r>
              <a:rPr sz="2100" spc="12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by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-205" dirty="0">
                <a:solidFill>
                  <a:srgbClr val="242852"/>
                </a:solidFill>
                <a:latin typeface="VKLFLV+CambriaMath"/>
                <a:cs typeface="VKLFLV+CambriaMath"/>
              </a:rPr>
              <a:t>!</a:t>
            </a:r>
            <a:r>
              <a:rPr sz="2250" spc="25" baseline="-20571" dirty="0">
                <a:solidFill>
                  <a:srgbClr val="242852"/>
                </a:solidFill>
                <a:latin typeface="IGDWQV+CambriaMath"/>
                <a:cs typeface="IGDWQV+CambriaMath"/>
              </a:rPr>
              <a:t>!""#</a:t>
            </a:r>
            <a:r>
              <a:rPr sz="2250" spc="201" baseline="-2057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at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the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end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of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3605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82270" y="2174893"/>
            <a:ext cx="415730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498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2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g2</a:t>
            </a:r>
          </a:p>
          <a:p>
            <a:pPr marL="2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83010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72970" y="2672019"/>
            <a:ext cx="294354" cy="1196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  <a:p>
            <a:pPr marL="0" marR="0">
              <a:lnSpc>
                <a:spcPts val="1287"/>
              </a:lnSpc>
              <a:spcBef>
                <a:spcPts val="6544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25834" y="3169853"/>
            <a:ext cx="215839" cy="20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0330" y="4815720"/>
            <a:ext cx="3122715" cy="752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7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!</a:t>
            </a:r>
            <a:r>
              <a:rPr sz="4800" spc="798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=</a:t>
            </a:r>
            <a:r>
              <a:rPr sz="4800" spc="1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0.5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22687" y="5097566"/>
            <a:ext cx="1184837" cy="55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242852"/>
                </a:solidFill>
                <a:latin typeface="UVTASO+CambriaMath"/>
                <a:cs typeface="UVTASO+CambriaMath"/>
              </a:rPr>
              <a:t>"##$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3665" y="467715"/>
            <a:ext cx="1727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SIWCT+TradeGothicLTStd-Bd2"/>
                <a:cs typeface="RSIWCT+TradeGothicLTStd-Bd2"/>
              </a:rPr>
              <a:t>Dropout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2384" y="1342681"/>
            <a:ext cx="5750318" cy="395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Multiply </a:t>
            </a:r>
            <a:r>
              <a:rPr sz="2100" spc="15" dirty="0">
                <a:solidFill>
                  <a:srgbClr val="242852"/>
                </a:solidFill>
                <a:latin typeface="RSIWCT+TradeGothicLTStd-Bd2"/>
                <a:cs typeface="RSIWCT+TradeGothicLTStd-Bd2"/>
              </a:rPr>
              <a:t>Weights</a:t>
            </a:r>
            <a:r>
              <a:rPr sz="2100" spc="12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by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-205" dirty="0">
                <a:solidFill>
                  <a:srgbClr val="242852"/>
                </a:solidFill>
                <a:latin typeface="VKLFLV+CambriaMath"/>
                <a:cs typeface="VKLFLV+CambriaMath"/>
              </a:rPr>
              <a:t>!</a:t>
            </a:r>
            <a:r>
              <a:rPr sz="2250" spc="25" baseline="-20571" dirty="0">
                <a:solidFill>
                  <a:srgbClr val="242852"/>
                </a:solidFill>
                <a:latin typeface="IGDWQV+CambriaMath"/>
                <a:cs typeface="IGDWQV+CambriaMath"/>
              </a:rPr>
              <a:t>!""#</a:t>
            </a:r>
            <a:r>
              <a:rPr sz="2250" spc="201" baseline="-2057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at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the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end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of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3605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82270" y="2174893"/>
            <a:ext cx="415730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498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2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g2</a:t>
            </a:r>
          </a:p>
          <a:p>
            <a:pPr marL="2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83010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72970" y="2672019"/>
            <a:ext cx="294354" cy="1196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  <a:p>
            <a:pPr marL="0" marR="0">
              <a:lnSpc>
                <a:spcPts val="1287"/>
              </a:lnSpc>
              <a:spcBef>
                <a:spcPts val="6544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25834" y="3169853"/>
            <a:ext cx="215839" cy="20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0330" y="4815720"/>
            <a:ext cx="3122715" cy="752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7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!</a:t>
            </a:r>
            <a:r>
              <a:rPr sz="4800" spc="798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=</a:t>
            </a:r>
            <a:r>
              <a:rPr sz="4800" spc="1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0.5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22687" y="5097566"/>
            <a:ext cx="1184837" cy="55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242852"/>
                </a:solidFill>
                <a:latin typeface="UVTASO+CambriaMath"/>
                <a:cs typeface="UVTASO+CambriaMath"/>
              </a:rPr>
              <a:t>"##$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145974" y="5634264"/>
                <a:ext cx="9553426" cy="1221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At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every training iteration, this probability is used to choose a subset of the network nodes to keep in the network.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Evaluate the output after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cutting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all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connections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coming out of these units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. </a:t>
                </a:r>
                <a:endParaRPr lang="en-US" altLang="ja-JP" dirty="0">
                  <a:solidFill>
                    <a:srgbClr val="000000"/>
                  </a:solidFill>
                  <a:latin typeface="QHTAAR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Multiply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the final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weights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𝑘𝑒𝑒𝑝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at the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end of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training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74" y="5634264"/>
                <a:ext cx="9553426" cy="1221745"/>
              </a:xfrm>
              <a:prstGeom prst="rect">
                <a:avLst/>
              </a:prstGeom>
              <a:blipFill>
                <a:blip r:embed="rId2"/>
                <a:stretch>
                  <a:fillRect l="-319" t="-2488" b="-3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69" y="1340768"/>
            <a:ext cx="8220075" cy="42862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807968" y="1746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Dropout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can be intuitively explained as forcing the model to learn with missing input and hidden units.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Or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 other words, with di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erent version of itself.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32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727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Dropout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636374" cy="2525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Computationally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inexpensive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powerful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regularization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method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Does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not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significantly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limit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type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model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or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procedure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that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used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Dropout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practically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implemented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all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libraries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!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495600" y="44722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We recommend using dropout whenever you have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dense feedforward neural network layers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9736" y="5131493"/>
            <a:ext cx="7164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ですが、「</a:t>
            </a:r>
            <a:r>
              <a:rPr kumimoji="1" lang="en-US" altLang="ja-JP" dirty="0" smtClean="0"/>
              <a:t>Deep Learning </a:t>
            </a:r>
            <a:r>
              <a:rPr lang="en-US" altLang="ja-JP" dirty="0" smtClean="0"/>
              <a:t>with </a:t>
            </a:r>
            <a:r>
              <a:rPr lang="en-US" altLang="ja-JP" dirty="0" err="1" smtClean="0"/>
              <a:t>PyTorch</a:t>
            </a:r>
            <a:r>
              <a:rPr kumimoji="1" lang="ja-JP" altLang="en-US" dirty="0" smtClean="0"/>
              <a:t>」の</a:t>
            </a:r>
            <a:r>
              <a:rPr kumimoji="1" lang="en-US" altLang="ja-JP" dirty="0" smtClean="0"/>
              <a:t>p222</a:t>
            </a:r>
            <a:r>
              <a:rPr lang="ja-JP" altLang="en-US" dirty="0" smtClean="0"/>
              <a:t>の「</a:t>
            </a:r>
            <a:r>
              <a:rPr lang="en-US" altLang="ja-JP" dirty="0" smtClean="0"/>
              <a:t>Keeping activations in check: Batch Normalization</a:t>
            </a:r>
            <a:r>
              <a:rPr lang="ja-JP" altLang="en-US" dirty="0" smtClean="0"/>
              <a:t>」の中にこの言葉がある：「</a:t>
            </a:r>
            <a:r>
              <a:rPr lang="en-US" altLang="ja-JP" dirty="0" smtClean="0"/>
              <a:t>The authors of the paper suggest that using batch normalization eliminates or at least alleviates the need for dropout.</a:t>
            </a:r>
            <a:r>
              <a:rPr lang="ja-JP" altLang="en-US" dirty="0" smtClean="0"/>
              <a:t>」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0191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Feedforward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374744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Functions</a:t>
            </a:r>
            <a:r>
              <a:rPr sz="2700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estimate: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937041"/>
            <a:ext cx="4827206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Object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Classification: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Label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2278417"/>
            <a:ext cx="6938212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Object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Detection: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Label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Location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Depth</a:t>
            </a:r>
            <a:r>
              <a:rPr sz="2100" spc="11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Estimation: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Depth</a:t>
            </a:r>
            <a:r>
              <a:rPr sz="2100" spc="11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for</a:t>
            </a:r>
            <a:r>
              <a:rPr sz="2100" spc="1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every</a:t>
            </a:r>
            <a:r>
              <a:rPr sz="2100" spc="14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pixel</a:t>
            </a:r>
          </a:p>
          <a:p>
            <a:pPr marL="0" marR="0">
              <a:lnSpc>
                <a:spcPts val="2532"/>
              </a:lnSpc>
              <a:spcBef>
                <a:spcPts val="10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Semantic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Segmentation: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Label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for</a:t>
            </a:r>
            <a:r>
              <a:rPr sz="2100" spc="1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every</a:t>
            </a:r>
            <a:r>
              <a:rPr sz="2100" spc="14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pixel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30117" y="3561000"/>
            <a:ext cx="81563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&amp;'(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57476" y="4733802"/>
            <a:ext cx="234676" cy="635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0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GTNHPU+CambriaMath"/>
                <a:cs typeface="GTNHPU+CambriaMath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64848" y="4816776"/>
            <a:ext cx="1041995" cy="529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-1739" dirty="0">
                <a:solidFill>
                  <a:srgbClr val="000000"/>
                </a:solidFill>
                <a:latin typeface="DTABGT+CambriaMath"/>
                <a:cs typeface="DTABGT+CambriaMath"/>
              </a:rPr>
              <a:t>!</a:t>
            </a:r>
            <a:r>
              <a:rPr sz="3200" spc="-46" dirty="0">
                <a:solidFill>
                  <a:srgbClr val="232852"/>
                </a:solidFill>
                <a:latin typeface="NDCRLA+CambriaMath"/>
                <a:cs typeface="NDCRLA+CambriaMath"/>
              </a:rPr>
              <a:t>%</a:t>
            </a:r>
            <a:r>
              <a:rPr sz="3200" dirty="0">
                <a:solidFill>
                  <a:srgbClr val="000000"/>
                </a:solidFill>
                <a:latin typeface="DTABGT+CambriaMath"/>
                <a:cs typeface="DTABGT+CambriaMath"/>
              </a:rPr>
              <a:t>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13269" y="4783248"/>
            <a:ext cx="36869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83935" y="4783248"/>
            <a:ext cx="118776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"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32852"/>
                </a:solidFill>
                <a:latin typeface="NDCRLA+CambriaMath"/>
                <a:cs typeface="NDCRLA+CambriaMath"/>
              </a:rPr>
              <a:t>!;</a:t>
            </a:r>
            <a:r>
              <a:rPr sz="3200" spc="-36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$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672064" y="1243707"/>
            <a:ext cx="5236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flexibility to represent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hard-to-model processes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is what makes neural networks so popular.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0606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CAKAK+TradeGothicLTStd-Bd2"/>
                <a:cs typeface="UCAKAK+TradeGothicLTStd-Bd2"/>
              </a:rPr>
              <a:t>Early Stopping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94712" y="1478279"/>
            <a:ext cx="1930755" cy="722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Training</a:t>
            </a:r>
            <a:r>
              <a:rPr sz="2100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Loss</a:t>
            </a:r>
          </a:p>
          <a:p>
            <a:pPr marL="0" marR="0">
              <a:lnSpc>
                <a:spcPts val="2486"/>
              </a:lnSpc>
              <a:spcBef>
                <a:spcPts val="417"/>
              </a:spcBef>
              <a:spcAft>
                <a:spcPts val="0"/>
              </a:spcAft>
            </a:pPr>
            <a:r>
              <a:rPr sz="2100" spc="10" dirty="0">
                <a:solidFill>
                  <a:srgbClr val="424996"/>
                </a:solidFill>
                <a:latin typeface="TEMNAJ+TradeGothicLTStd"/>
                <a:cs typeface="TEMNAJ+TradeGothicLTStd"/>
              </a:rPr>
              <a:t>Validation</a:t>
            </a:r>
            <a:r>
              <a:rPr sz="2100" spc="18" dirty="0">
                <a:solidFill>
                  <a:srgbClr val="424996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5" dirty="0">
                <a:solidFill>
                  <a:srgbClr val="424996"/>
                </a:solidFill>
                <a:latin typeface="TEMNAJ+TradeGothicLTStd"/>
                <a:cs typeface="TEMNAJ+TradeGothicLTStd"/>
              </a:rPr>
              <a:t>Loss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576" y="4383023"/>
            <a:ext cx="2825934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Lowest</a:t>
            </a:r>
            <a:r>
              <a:rPr sz="210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Validation</a:t>
            </a:r>
            <a:r>
              <a:rPr sz="2100" spc="18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Loss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36160" y="843677"/>
            <a:ext cx="46558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Early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stopping ends training when the validation loss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keeps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increasing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a preset number of iterations or epochs.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After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stopping the training algorithm, the set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 with the lowest validation 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returned. stop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した時の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parameters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ではない。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Early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stopping should not be used as a first choice for regularization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As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it also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limits the training time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which may interfere with the overall network performance.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499616"/>
            <a:ext cx="10046831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Regularization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methods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used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when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neural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exhibits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signs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of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overfitting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more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information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about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regularization,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check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provided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additional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resources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  <a:hlinkClick r:id="rId3"/>
              </a:rPr>
              <a:t>http://</a:t>
            </a:r>
            <a:r>
              <a:rPr sz="2700" spc="-12" dirty="0" smtClean="0">
                <a:solidFill>
                  <a:srgbClr val="001F5F"/>
                </a:solidFill>
                <a:latin typeface="DVJDUI+TradeGothicLTStd"/>
                <a:cs typeface="DVJDUI+TradeGothicLTStd"/>
                <a:hlinkClick r:id="rId3"/>
              </a:rPr>
              <a:t>www.deeplearningbook.org/contents/regulariza</a:t>
            </a:r>
            <a:r>
              <a:rPr sz="2700" spc="-14" dirty="0" smtClean="0">
                <a:solidFill>
                  <a:srgbClr val="001F5F"/>
                </a:solidFill>
                <a:latin typeface="DVJDUI+TradeGothicLTStd"/>
                <a:cs typeface="DVJDUI+TradeGothicLTStd"/>
                <a:hlinkClick r:id="rId3"/>
              </a:rPr>
              <a:t>tion.html</a:t>
            </a:r>
            <a:endParaRPr lang="en-US" sz="2700" spc="-14" dirty="0" smtClean="0">
              <a:solidFill>
                <a:srgbClr val="001F5F"/>
              </a:solidFill>
              <a:latin typeface="DVJDUI+TradeGothicLTStd"/>
              <a:cs typeface="DVJDUI+TradeGothicLTStd"/>
            </a:endParaRP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endParaRPr lang="en-US" sz="2700" spc="-14" dirty="0" smtClean="0">
              <a:solidFill>
                <a:srgbClr val="001F5F"/>
              </a:solidFill>
              <a:latin typeface="DVJDUI+TradeGothicLTStd"/>
              <a:cs typeface="DVJDUI+TradeGothicLTSt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665" y="4438154"/>
            <a:ext cx="5861799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Convolutional</a:t>
            </a:r>
            <a:r>
              <a:rPr sz="2700" spc="-10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Neural</a:t>
            </a:r>
            <a:r>
              <a:rPr sz="2700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Networks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303912" y="50904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Batch Normalization</a:t>
            </a:r>
            <a:r>
              <a:rPr lang="ja-JP" altLang="en-US" dirty="0" err="1"/>
              <a:t>は紹</a:t>
            </a:r>
            <a:r>
              <a:rPr lang="ja-JP" altLang="en-US" dirty="0"/>
              <a:t>介されていない（</a:t>
            </a:r>
            <a:r>
              <a:rPr lang="en-US" altLang="ja-JP" dirty="0"/>
              <a:t>Deep Learning</a:t>
            </a:r>
            <a:r>
              <a:rPr lang="ja-JP" altLang="en-US" dirty="0"/>
              <a:t>勉強会資料「</a:t>
            </a:r>
            <a:r>
              <a:rPr lang="en-US" altLang="ja-JP" dirty="0"/>
              <a:t>Chapter8_Optimization</a:t>
            </a:r>
            <a:r>
              <a:rPr lang="ja-JP" altLang="en-US" dirty="0"/>
              <a:t>」に参考してください）。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62733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QCDETA+TradeGothicLTStd-Bd2"/>
                <a:cs typeface="QCDETA+TradeGothicLTStd-Bd2"/>
              </a:rPr>
              <a:t>Convolutional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28604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AEWHS+TradeGothicLTStd-Bd2"/>
                <a:cs typeface="UAEWHS+TradeGothicLTStd-Bd2"/>
              </a:rPr>
              <a:t>ConvNets For Self-Driving Cars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7058" y="5026609"/>
            <a:ext cx="4616856" cy="22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232852"/>
                </a:solidFill>
                <a:latin typeface="IIWKMO+TradeGothicLTStd-Bd2"/>
                <a:cs typeface="IIWKMO+TradeGothicLTStd-Bd2"/>
              </a:rPr>
              <a:t>Code at: </a:t>
            </a:r>
            <a:r>
              <a:rPr sz="1200" dirty="0">
                <a:solidFill>
                  <a:srgbClr val="232852"/>
                </a:solidFill>
                <a:latin typeface="BWNSEL+TradeGothicLTStd"/>
                <a:cs typeface="BWNSEL+TradeGothicLTStd"/>
              </a:rPr>
              <a:t>https://github.com/oandrienko/fast-semantic-segmentation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5133" y="5166817"/>
            <a:ext cx="2864853" cy="22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232852"/>
                </a:solidFill>
                <a:latin typeface="IIWKMO+TradeGothicLTStd-Bd2"/>
                <a:cs typeface="IIWKMO+TradeGothicLTStd-Bd2"/>
              </a:rPr>
              <a:t>Code at: </a:t>
            </a:r>
            <a:r>
              <a:rPr sz="1200" dirty="0">
                <a:solidFill>
                  <a:srgbClr val="232852"/>
                </a:solidFill>
                <a:latin typeface="BWNSEL+TradeGothicLTStd"/>
                <a:cs typeface="BWNSEL+TradeGothicLTStd"/>
              </a:rPr>
              <a:t>https://github.com/kujason/avod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ConvNets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6773226" cy="200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Used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for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processing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data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defined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on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URVOGE+TradeGothicLTStd"/>
                <a:cs typeface="URVOGE+TradeGothicLTStd"/>
              </a:rPr>
              <a:t>grid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1D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time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series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data,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images,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3D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videos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Two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major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type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of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layers:</a:t>
            </a:r>
          </a:p>
          <a:p>
            <a:pPr marL="457199" marR="0">
              <a:lnSpc>
                <a:spcPts val="2532"/>
              </a:lnSpc>
              <a:spcBef>
                <a:spcPts val="297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1.</a:t>
            </a:r>
            <a:r>
              <a:rPr sz="2100" spc="1002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Convolution</a:t>
            </a:r>
            <a:r>
              <a:rPr sz="2100" spc="15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Layers</a:t>
            </a:r>
          </a:p>
          <a:p>
            <a:pPr marL="457199" marR="0">
              <a:lnSpc>
                <a:spcPts val="2532"/>
              </a:lnSpc>
              <a:spcBef>
                <a:spcPts val="15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2.</a:t>
            </a:r>
            <a:r>
              <a:rPr sz="2100" spc="1002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Pooling</a:t>
            </a:r>
            <a:r>
              <a:rPr sz="2100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Layers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487178"/>
            <a:ext cx="306531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VGG</a:t>
            </a:r>
            <a:r>
              <a:rPr sz="2700" spc="-18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4" y="467715"/>
            <a:ext cx="828050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EHOVF+TradeGothicLTStd-Bd2"/>
                <a:cs typeface="TEHOVF+TradeGothicLTStd-Bd2"/>
              </a:rPr>
              <a:t>Fully Connected VS Convolutional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53444" y="1924943"/>
            <a:ext cx="352271" cy="195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6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3812" y="2402763"/>
            <a:ext cx="28905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1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53444" y="2881053"/>
            <a:ext cx="35268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24020" y="3207059"/>
            <a:ext cx="378631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232852"/>
                </a:solidFill>
                <a:latin typeface="JMGBGK+CambriaMath"/>
                <a:cs typeface="JMGBGK+CambriaMath"/>
              </a:rPr>
              <a:t>'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7293" y="3260244"/>
            <a:ext cx="4802652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ℎ</a:t>
            </a:r>
            <a:r>
              <a:rPr sz="4000" spc="222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=</a:t>
            </a:r>
            <a:r>
              <a:rPr sz="4000" spc="1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37" dirty="0">
                <a:solidFill>
                  <a:srgbClr val="232852"/>
                </a:solidFill>
                <a:latin typeface="JMGBGK+CambriaMath"/>
                <a:cs typeface="JMGBGK+CambriaMath"/>
              </a:rPr>
              <a:t>$(&amp;</a:t>
            </a:r>
            <a:r>
              <a:rPr sz="4000" spc="125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ℎ</a:t>
            </a:r>
            <a:r>
              <a:rPr sz="4000" spc="58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+</a:t>
            </a:r>
            <a:r>
              <a:rPr sz="4000" spc="-11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81" dirty="0">
                <a:solidFill>
                  <a:srgbClr val="232852"/>
                </a:solidFill>
                <a:latin typeface="HTRQBS+CambriaMath"/>
                <a:cs typeface="HTRQBS+CambriaMath"/>
              </a:rPr>
              <a:t>+)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53812" y="3359344"/>
            <a:ext cx="289057" cy="2108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1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b="1" spc="10" dirty="0">
                <a:solidFill>
                  <a:srgbClr val="000000"/>
                </a:solidFill>
                <a:latin typeface="Calibri"/>
                <a:cs typeface="Calibri"/>
              </a:rPr>
              <a:t>X3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48281" y="3496619"/>
            <a:ext cx="391579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232852"/>
                </a:solidFill>
                <a:latin typeface="JMGBGK+CambriaMath"/>
                <a:cs typeface="JMGBGK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64342" y="3496619"/>
            <a:ext cx="883028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spc="67" dirty="0">
                <a:solidFill>
                  <a:srgbClr val="232852"/>
                </a:solidFill>
                <a:latin typeface="JMGBGK+CambriaMath"/>
                <a:cs typeface="JMGBGK+CambriaMath"/>
              </a:rPr>
              <a:t>"</a:t>
            </a:r>
            <a:r>
              <a:rPr sz="2900" spc="15" dirty="0">
                <a:solidFill>
                  <a:srgbClr val="232852"/>
                </a:solidFill>
                <a:latin typeface="HTRQBS+CambriaMath"/>
                <a:cs typeface="HTRQBS+CambriaMath"/>
              </a:rPr>
              <a:t>(</a:t>
            </a:r>
            <a:r>
              <a:rPr sz="2900" dirty="0">
                <a:solidFill>
                  <a:srgbClr val="232852"/>
                </a:solidFill>
                <a:latin typeface="JMGBGK+CambriaMath"/>
                <a:cs typeface="JMGBGK+CambriaMath"/>
              </a:rPr>
              <a:t>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53444" y="3837633"/>
            <a:ext cx="352687" cy="2108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h13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h14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h15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5375920" y="12935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Fully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connected layers connect each node output to every node input in the next layer.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is implemented in software through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dense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matrix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multiplication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8050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EHOVF+TradeGothicLTStd-Bd2"/>
                <a:cs typeface="TEHOVF+TradeGothicLTStd-Bd2"/>
              </a:rPr>
              <a:t>Fully Connected VS Convolutional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62681" y="1915709"/>
            <a:ext cx="352271" cy="195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6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63049" y="2393529"/>
            <a:ext cx="28905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62681" y="2871819"/>
            <a:ext cx="35268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66963" y="3260244"/>
            <a:ext cx="5003248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ℎ</a:t>
            </a:r>
            <a:r>
              <a:rPr sz="4000" spc="222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=</a:t>
            </a:r>
            <a:r>
              <a:rPr sz="4000" spc="1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37" dirty="0">
                <a:solidFill>
                  <a:srgbClr val="232852"/>
                </a:solidFill>
                <a:latin typeface="TBLABD+CambriaMath"/>
                <a:cs typeface="TBLABD+CambriaMath"/>
              </a:rPr>
              <a:t>$(&amp;</a:t>
            </a:r>
            <a:r>
              <a:rPr sz="4000" spc="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∗</a:t>
            </a:r>
            <a:r>
              <a:rPr sz="4000" spc="-1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ℎ</a:t>
            </a:r>
            <a:r>
              <a:rPr sz="4000" spc="58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+</a:t>
            </a:r>
            <a:r>
              <a:rPr sz="4000" spc="-11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81" dirty="0">
                <a:solidFill>
                  <a:srgbClr val="232852"/>
                </a:solidFill>
                <a:latin typeface="HTRQBS+CambriaMath"/>
                <a:cs typeface="HTRQBS+CambriaMath"/>
              </a:rPr>
              <a:t>+)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63049" y="3350109"/>
            <a:ext cx="289057" cy="2108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X3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47951" y="3496619"/>
            <a:ext cx="391579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232852"/>
                </a:solidFill>
                <a:latin typeface="TBLABD+CambriaMath"/>
                <a:cs typeface="TBLABD+CambriaMath"/>
              </a:rPr>
              <a:t>"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64608" y="3496619"/>
            <a:ext cx="883028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spc="67" dirty="0">
                <a:solidFill>
                  <a:srgbClr val="232852"/>
                </a:solidFill>
                <a:latin typeface="TBLABD+CambriaMath"/>
                <a:cs typeface="TBLABD+CambriaMath"/>
              </a:rPr>
              <a:t>"</a:t>
            </a:r>
            <a:r>
              <a:rPr sz="2900" spc="15" dirty="0">
                <a:solidFill>
                  <a:srgbClr val="232852"/>
                </a:solidFill>
                <a:latin typeface="HTRQBS+CambriaMath"/>
                <a:cs typeface="HTRQBS+CambriaMath"/>
              </a:rPr>
              <a:t>(</a:t>
            </a:r>
            <a:r>
              <a:rPr sz="2900" dirty="0">
                <a:solidFill>
                  <a:srgbClr val="232852"/>
                </a:solidFill>
                <a:latin typeface="TBLABD+CambriaMath"/>
                <a:cs typeface="TBLABD+CambriaMath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62681" y="3828400"/>
            <a:ext cx="352687" cy="2108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h13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h14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h15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354422" y="917416"/>
            <a:ext cx="7837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Although counter-intuitive, convolutional layers use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cross-correlation not convolutions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their linear operator instead of general matrix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multiplication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logic behind using cross-correlation is that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if the parameters are learned, it does not matter if we flip the output or not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Since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we are learning the weights of the convolutional layer, the flipping does not a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ect our results at all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048568" y="48124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results in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sparse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connectivity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Each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input element to the convolutional layer only a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ects a few output elements, thanks to the use of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limited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size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kernel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the convolutional operation.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5916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49493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43069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36646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0222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91333" y="1807972"/>
            <a:ext cx="462788" cy="2296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24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3</a:t>
            </a:r>
          </a:p>
          <a:p>
            <a:pPr marL="0" marR="0">
              <a:lnSpc>
                <a:spcPts val="4824"/>
              </a:lnSpc>
              <a:spcBef>
                <a:spcPts val="1655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3</a:t>
            </a:r>
          </a:p>
          <a:p>
            <a:pPr marL="0" marR="0">
              <a:lnSpc>
                <a:spcPts val="4824"/>
              </a:lnSpc>
              <a:spcBef>
                <a:spcPts val="1655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38404" y="1880882"/>
            <a:ext cx="4595033" cy="818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Width:</a:t>
            </a:r>
            <a:r>
              <a:rPr sz="2700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horizontal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dimension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volume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38404" y="2630690"/>
            <a:ext cx="4328206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Height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vertical</a:t>
            </a: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dimension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38404" y="3002280"/>
            <a:ext cx="4474248" cy="1206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volume</a:t>
            </a:r>
          </a:p>
          <a:p>
            <a:pPr marL="0" marR="0">
              <a:lnSpc>
                <a:spcPts val="3119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Depth:</a:t>
            </a:r>
            <a:r>
              <a:rPr sz="2700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 </a:t>
            </a:r>
            <a:r>
              <a:rPr sz="2700" spc="-12" dirty="0">
                <a:solidFill>
                  <a:srgbClr val="FF0000"/>
                </a:solidFill>
                <a:latin typeface="WLKMUA+TradeGothicLTStd"/>
                <a:cs typeface="WLKMUA+TradeGothicLTStd"/>
              </a:rPr>
              <a:t>channels</a:t>
            </a:r>
          </a:p>
          <a:p>
            <a:pPr marL="28575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volume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55916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49493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243069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536646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30222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55916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49493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243069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36646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830222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38404" y="4928882"/>
            <a:ext cx="420656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Padding</a:t>
            </a:r>
            <a:r>
              <a:rPr sz="2700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size:</a:t>
            </a:r>
            <a:r>
              <a:rPr sz="2700" spc="-14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essential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to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191333" y="5078475"/>
            <a:ext cx="462788" cy="65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24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24154" y="5303519"/>
            <a:ext cx="2085807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retain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shape!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5151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58728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52305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45881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9458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4178" y="2157946"/>
            <a:ext cx="241537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66194" y="2157946"/>
            <a:ext cx="241709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38210" y="2157946"/>
            <a:ext cx="241674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01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94178" y="3186261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66194" y="3186261"/>
            <a:ext cx="24165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38210" y="3186261"/>
            <a:ext cx="241732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20046" y="3243580"/>
            <a:ext cx="1902968" cy="247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24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42852"/>
                </a:solidFill>
                <a:latin typeface="KGCVRA+TradeGothicLTStd-Bd2"/>
                <a:cs typeface="KGCVRA+TradeGothicLTStd-Bd2"/>
              </a:rPr>
              <a:t>Weights</a:t>
            </a:r>
          </a:p>
          <a:p>
            <a:pPr marL="0" marR="0">
              <a:lnSpc>
                <a:spcPts val="4824"/>
              </a:lnSpc>
              <a:spcBef>
                <a:spcPts val="9551"/>
              </a:spcBef>
              <a:spcAft>
                <a:spcPts val="0"/>
              </a:spcAft>
            </a:pPr>
            <a:r>
              <a:rPr sz="4000" dirty="0">
                <a:solidFill>
                  <a:srgbClr val="242852"/>
                </a:solidFill>
                <a:latin typeface="KGCVRA+TradeGothicLTStd-Bd2"/>
                <a:cs typeface="KGCVRA+TradeGothicLTStd-Bd2"/>
              </a:rPr>
              <a:t>Bias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65151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58728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52305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545881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39458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510964" y="4214667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782981" y="421466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55111" y="421466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494178" y="4485076"/>
            <a:ext cx="241619" cy="442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665151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58728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252305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45881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839458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510964" y="5243006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5766416" y="51589"/>
            <a:ext cx="63782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Each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filter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comprised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 set of weights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 single bias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 of channels of the kernel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needs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correspond </a:t>
            </a:r>
            <a:r>
              <a:rPr lang="en-US" altLang="ja-JP" dirty="0">
                <a:latin typeface="QHTAAR+HelveticaNeue"/>
              </a:rPr>
              <a:t>to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 of channels of the input volume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case, we have three weight channels per filter corresponding to red, green, and blue channels of the input image.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input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image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channels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と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filter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channels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と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filter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bias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が⼀緒に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1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value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を計算する。 つまり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input image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channel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数と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output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の形は関係ない。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IIWKMO+TradeGothicLTStd-Bd2"/>
                <a:cs typeface="IIWKMO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45440" y="838837"/>
            <a:ext cx="1650648" cy="54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A5C"/>
                </a:solidFill>
                <a:latin typeface="LDARPT+Arial-BoldMT"/>
                <a:cs typeface="LDARPT+Arial-BoldMT"/>
              </a:rPr>
              <a:t>Output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8623" y="1597674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70639" y="1597674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5869" y="1597674"/>
            <a:ext cx="24173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65150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58727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52303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45880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39456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36976" y="1712214"/>
            <a:ext cx="241537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08992" y="1712214"/>
            <a:ext cx="241709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581009" y="1712214"/>
            <a:ext cx="241674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01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54659" y="1695624"/>
            <a:ext cx="456009" cy="365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511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2</a:t>
            </a:r>
          </a:p>
          <a:p>
            <a:pPr marL="0" marR="0">
              <a:lnSpc>
                <a:spcPts val="374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+</a:t>
            </a:r>
          </a:p>
          <a:p>
            <a:pPr marL="38512" marR="0">
              <a:lnSpc>
                <a:spcPts val="3751"/>
              </a:lnSpc>
              <a:spcBef>
                <a:spcPts val="616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0</a:t>
            </a:r>
          </a:p>
          <a:p>
            <a:pPr marL="0" marR="0">
              <a:lnSpc>
                <a:spcPts val="3751"/>
              </a:lnSpc>
              <a:spcBef>
                <a:spcPts val="64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+</a:t>
            </a:r>
          </a:p>
          <a:p>
            <a:pPr marL="38512" marR="0">
              <a:lnSpc>
                <a:spcPts val="3751"/>
              </a:lnSpc>
              <a:spcBef>
                <a:spcPts val="614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4</a:t>
            </a:r>
          </a:p>
          <a:p>
            <a:pPr marL="0" marR="0">
              <a:lnSpc>
                <a:spcPts val="3751"/>
              </a:lnSpc>
              <a:spcBef>
                <a:spcPts val="11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+</a:t>
            </a:r>
          </a:p>
          <a:p>
            <a:pPr marL="38512" marR="0">
              <a:lnSpc>
                <a:spcPts val="3751"/>
              </a:lnSpc>
              <a:spcBef>
                <a:spcPts val="62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925674" y="1807890"/>
            <a:ext cx="246284" cy="26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56607" y="1807890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-5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81835" y="2138445"/>
            <a:ext cx="24161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253852" y="2138445"/>
            <a:ext cx="24170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525869" y="2138445"/>
            <a:ext cx="24173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897369" y="2264483"/>
            <a:ext cx="302990" cy="26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81835" y="2625990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7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7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70639" y="2625990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2769" y="2625990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036976" y="2740529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08992" y="2740529"/>
            <a:ext cx="24165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581009" y="2740529"/>
            <a:ext cx="241732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665150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958727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252303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545880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839456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25674" y="3543207"/>
            <a:ext cx="246284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356607" y="3543207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-2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998623" y="365439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270639" y="365439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542769" y="365439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053763" y="3768936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325779" y="376893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597910" y="376893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036976" y="4039344"/>
            <a:ext cx="241619" cy="442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998623" y="4682735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53763" y="4797274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665150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958727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252303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545880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839456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590183" y="560925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7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7014627" y="5249743"/>
            <a:ext cx="5177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Usually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we have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multiple filters per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convolutional layer.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Notice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that we get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one output channel per filter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27557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SKCRU+TradeGothicLTStd-Bd2"/>
                <a:cs typeface="JSKCRU+TradeGothicLTStd-Bd2"/>
              </a:rPr>
              <a:t>Mode Of Action Of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62482"/>
            <a:ext cx="8124758" cy="129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Training:</a:t>
            </a:r>
            <a:r>
              <a:rPr sz="2700" spc="-1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Give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network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examples</a:t>
            </a:r>
            <a:r>
              <a:rPr sz="270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3000" baseline="36444" dirty="0">
                <a:solidFill>
                  <a:srgbClr val="001F5F"/>
                </a:solidFill>
                <a:latin typeface="IWTBJI+CambriaMath"/>
                <a:cs typeface="IWTBJI+CambriaMath"/>
              </a:rPr>
              <a:t>∗</a:t>
            </a:r>
            <a:r>
              <a:rPr sz="3000" spc="438" baseline="364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spc="41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.</a:t>
            </a:r>
            <a:r>
              <a:rPr sz="27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for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wide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variation of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.</a:t>
            </a:r>
            <a:r>
              <a:rPr sz="2700" spc="-2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Then,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optimize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its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parameters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%</a:t>
            </a:r>
            <a:r>
              <a:rPr sz="2700" spc="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to force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2700" spc="4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WTBJI+CambriaMath"/>
                <a:cs typeface="IWTBJI+CambriaMath"/>
              </a:rPr>
              <a:t>#;</a:t>
            </a:r>
            <a:r>
              <a:rPr sz="2700" spc="-22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%</a:t>
            </a:r>
            <a:r>
              <a:rPr sz="2700" spc="11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≅</a:t>
            </a:r>
            <a:r>
              <a:rPr sz="2700" spc="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3000" baseline="35555" dirty="0">
                <a:solidFill>
                  <a:srgbClr val="001F5F"/>
                </a:solidFill>
                <a:latin typeface="IWTBJI+CambriaMath"/>
                <a:cs typeface="IWTBJI+CambriaMath"/>
              </a:rPr>
              <a:t>∗</a:t>
            </a:r>
            <a:r>
              <a:rPr sz="3000" spc="438" baseline="355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706066"/>
            <a:ext cx="6949728" cy="48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Pairs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of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3000" baseline="36444" dirty="0">
                <a:solidFill>
                  <a:srgbClr val="001F5F"/>
                </a:solidFill>
                <a:latin typeface="IWTBJI+CambriaMath"/>
                <a:cs typeface="IWTBJI+CambriaMath"/>
              </a:rPr>
              <a:t>∗</a:t>
            </a:r>
            <a:r>
              <a:rPr sz="3000" spc="438" baseline="364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spc="12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called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8084" y="4438824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EFBEGC+CambriaMath"/>
                <a:cs typeface="EFBEGC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99406" y="4241860"/>
            <a:ext cx="963842" cy="555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spc="199" baseline="-51130" dirty="0">
                <a:solidFill>
                  <a:srgbClr val="232852"/>
                </a:solidFill>
                <a:latin typeface="EFBEGC+CambriaMath"/>
                <a:cs typeface="EFBEGC+CambriaMath"/>
              </a:rPr>
              <a:t>"</a:t>
            </a:r>
            <a:r>
              <a:rPr sz="2300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2300" spc="9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800" baseline="-51130" dirty="0">
                <a:solidFill>
                  <a:srgbClr val="232852"/>
                </a:solidFill>
                <a:latin typeface="EFBEGC+CambriaMath"/>
                <a:cs typeface="EFBEGC+CambriaMath"/>
              </a:rPr>
              <a:t>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895354"/>
            <a:ext cx="8143010" cy="86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Only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specified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data!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is</a:t>
            </a:r>
          </a:p>
          <a:p>
            <a:pPr marL="28575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free to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do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anything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its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JIREJL+TradeGothicLTStd-Bd2"/>
                <a:cs typeface="JIREJL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9821" y="969530"/>
            <a:ext cx="118144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242852"/>
                </a:solidFill>
                <a:latin typeface="THARDT+TradeGothicLTStd-Bd2"/>
                <a:cs typeface="THARDT+TradeGothicLTStd-Bd2"/>
              </a:rPr>
              <a:t>Output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49159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2736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6313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29889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23466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11340" y="1702354"/>
            <a:ext cx="241537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83356" y="1702354"/>
            <a:ext cx="241710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55373" y="1702354"/>
            <a:ext cx="241674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01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77698" y="1697623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49714" y="1697623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04943" y="1697623"/>
            <a:ext cx="241732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07201" y="1798654"/>
            <a:ext cx="246284" cy="26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38134" y="1798654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-5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911484" y="1949234"/>
            <a:ext cx="93183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42852"/>
                </a:solidFill>
                <a:latin typeface="JIREJL+TradeGothicLTStd-Bd2"/>
                <a:cs typeface="JIREJL+TradeGothicLTStd-Bd2"/>
              </a:rPr>
              <a:t>Height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60911" y="2238394"/>
            <a:ext cx="24161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532927" y="2238394"/>
            <a:ext cx="24170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04943" y="2238394"/>
            <a:ext cx="241732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878896" y="2255247"/>
            <a:ext cx="302990" cy="26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11340" y="2730669"/>
            <a:ext cx="241537" cy="712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83356" y="2730669"/>
            <a:ext cx="241651" cy="712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555373" y="2730669"/>
            <a:ext cx="241732" cy="712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60911" y="2725939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549714" y="2725939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821845" y="2725939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834130" y="2766098"/>
            <a:ext cx="84203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242852"/>
                </a:solidFill>
                <a:latin typeface="JIREJL+TradeGothicLTStd-Bd2"/>
                <a:cs typeface="JIREJL+TradeGothicLTStd-Bd2"/>
              </a:rPr>
              <a:t>Width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753230" y="2869729"/>
            <a:ext cx="85792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JIREJL+TradeGothicLTStd-Bd2"/>
                <a:cs typeface="JIREJL+TradeGothicLTStd-Bd2"/>
              </a:rPr>
              <a:t>Depth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649159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42736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236313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529889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823466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907201" y="3533970"/>
            <a:ext cx="246284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338134" y="3533970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-2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028127" y="3759075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300143" y="3759075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572274" y="3759075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277698" y="375434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49714" y="375434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821845" y="375434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11340" y="4029484"/>
            <a:ext cx="241619" cy="442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028127" y="4787413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77698" y="4782684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649159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942736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236313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529889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823466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020386" y="5311178"/>
            <a:ext cx="4341890" cy="1004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IREJL+TradeGothicLTStd-Bd2"/>
                <a:cs typeface="JIREJL+TradeGothicLTStd-Bd2"/>
              </a:rPr>
              <a:t>Stride</a:t>
            </a:r>
            <a:r>
              <a:rPr sz="2100" spc="12" dirty="0">
                <a:solidFill>
                  <a:srgbClr val="002060"/>
                </a:solidFill>
                <a:latin typeface="JIREJL+TradeGothicLTStd-Bd2"/>
                <a:cs typeface="JIREJL+TradeGothicLTStd-Bd2"/>
              </a:rPr>
              <a:t>:</a:t>
            </a:r>
            <a:r>
              <a:rPr sz="2100" dirty="0">
                <a:solidFill>
                  <a:srgbClr val="002060"/>
                </a:solidFill>
                <a:latin typeface="JIREJL+TradeGothicLTStd-Bd2"/>
                <a:cs typeface="JIREJL+TradeGothicLTStd-Bd2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The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number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of </a:t>
            </a:r>
            <a:r>
              <a:rPr sz="2100" spc="1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pixels</a:t>
            </a:r>
            <a:r>
              <a:rPr sz="2100" spc="1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7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the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filter</a:t>
            </a:r>
            <a:r>
              <a:rPr sz="2100" spc="12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is</a:t>
            </a:r>
            <a:r>
              <a:rPr sz="2100" spc="23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7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moved</a:t>
            </a:r>
            <a:r>
              <a:rPr sz="2100" spc="1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in</a:t>
            </a:r>
            <a:r>
              <a:rPr sz="2100" spc="2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the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vertical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4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horizontal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direction.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JUIFPC+TradeGothicLTStd-Bd2"/>
                <a:cs typeface="JUIFPC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47799"/>
            <a:ext cx="3982075" cy="1238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Filters</a:t>
            </a:r>
            <a:r>
              <a:rPr sz="2700" spc="-1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are </a:t>
            </a:r>
            <a:r>
              <a:rPr sz="2700" spc="-1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size</a:t>
            </a:r>
            <a:r>
              <a:rPr sz="2700" spc="-15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28" dirty="0">
                <a:solidFill>
                  <a:srgbClr val="002060"/>
                </a:solidFill>
                <a:latin typeface="HHSHFQ+CambriaMath"/>
                <a:cs typeface="HHSHFQ+CambriaMath"/>
              </a:rPr>
              <a:t>!×!</a:t>
            </a:r>
          </a:p>
          <a:p>
            <a:pPr marL="0" marR="0">
              <a:lnSpc>
                <a:spcPts val="30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Number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of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filters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=</a:t>
            </a:r>
            <a:r>
              <a:rPr sz="2700" spc="-33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HHSHFQ+CambriaMath"/>
                <a:cs typeface="HHSHFQ+CambriaMath"/>
              </a:rPr>
              <a:t>#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Stride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=</a:t>
            </a:r>
            <a:r>
              <a:rPr sz="2700" spc="-33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HHSHFQ+CambriaMath"/>
                <a:cs typeface="HHSHFQ+CambriaMath"/>
              </a:rPr>
              <a:t>$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,</a:t>
            </a:r>
            <a:r>
              <a:rPr sz="2700" spc="-2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Padding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LFUGAO+TradeGothicLTStd-Obl"/>
                <a:cs typeface="LFUGAO+TradeGothicLTStd-Obl"/>
              </a:rPr>
              <a:t>=</a:t>
            </a:r>
            <a:r>
              <a:rPr sz="2700" spc="11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HSHFQ+CambriaMath"/>
                <a:cs typeface="HHSHFQ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5185" y="2989903"/>
            <a:ext cx="1990587" cy="430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7" dirty="0">
                <a:solidFill>
                  <a:srgbClr val="002A5C"/>
                </a:solidFill>
                <a:latin typeface="BPONLV+CambriaMath"/>
                <a:cs typeface="BPONLV+CambriaMath"/>
              </a:rPr>
              <a:t>$</a:t>
            </a:r>
            <a:r>
              <a:rPr sz="2850" spc="56" baseline="-20869" dirty="0">
                <a:solidFill>
                  <a:srgbClr val="002A5C"/>
                </a:solidFill>
                <a:latin typeface="HHSHFQ+CambriaMath"/>
                <a:cs typeface="HHSHFQ+CambriaMath"/>
              </a:rPr>
              <a:t>&amp;'</a:t>
            </a:r>
            <a:r>
              <a:rPr sz="2300" spc="34" dirty="0">
                <a:solidFill>
                  <a:srgbClr val="002A5C"/>
                </a:solidFill>
                <a:latin typeface="BPONLV+CambriaMath"/>
                <a:cs typeface="BPONLV+CambriaMath"/>
              </a:rPr>
              <a:t>%&amp;'(×*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01862" y="3119040"/>
            <a:ext cx="1473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!</a:t>
            </a:r>
            <a:r>
              <a:rPr sz="3200" spc="406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8279" y="3119040"/>
            <a:ext cx="749728" cy="163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88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+1</a:t>
            </a:r>
          </a:p>
          <a:p>
            <a:pPr marL="0" marR="0">
              <a:lnSpc>
                <a:spcPts val="3751"/>
              </a:lnSpc>
              <a:spcBef>
                <a:spcPts val="4982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+1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01912" y="3309944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74718" y="3431863"/>
            <a:ext cx="31385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PONLV+CambriaMath"/>
                <a:cs typeface="BPONLV+CambriaMath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24834" y="4105471"/>
            <a:ext cx="1931849" cy="82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,</a:t>
            </a:r>
            <a:r>
              <a:rPr sz="2850" spc="56" baseline="-20869" dirty="0">
                <a:solidFill>
                  <a:srgbClr val="002A5C"/>
                </a:solidFill>
                <a:latin typeface="HHSHFQ+CambriaMath"/>
                <a:cs typeface="HHSHFQ+CambriaMath"/>
              </a:rPr>
              <a:t>&amp;'</a:t>
            </a:r>
            <a:r>
              <a:rPr sz="2300" spc="34" dirty="0">
                <a:solidFill>
                  <a:srgbClr val="002A5C"/>
                </a:solidFill>
                <a:latin typeface="BPONLV+CambriaMath"/>
                <a:cs typeface="BPONLV+CambriaMath"/>
              </a:rPr>
              <a:t>%&amp;'(×*</a:t>
            </a:r>
          </a:p>
          <a:p>
            <a:pPr marL="810132" marR="0">
              <a:lnSpc>
                <a:spcPts val="2696"/>
              </a:lnSpc>
              <a:spcBef>
                <a:spcPts val="416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PONLV+CambriaMath"/>
                <a:cs typeface="BPONLV+CambriaMath"/>
              </a:rPr>
              <a:t>+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0887" y="4234608"/>
            <a:ext cx="139384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%</a:t>
            </a:r>
            <a:r>
              <a:rPr sz="3200" spc="406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91562" y="4428559"/>
            <a:ext cx="638580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!"#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51657" y="5289216"/>
            <a:ext cx="177423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&amp;</a:t>
            </a:r>
            <a:r>
              <a:rPr sz="3200" spc="4058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'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56457" y="5483168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!"#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807968" y="1184302"/>
            <a:ext cx="6384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When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designing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it is very important to know what size output layers you’ll end up with.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As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an example, you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don’t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want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reduce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size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your output volume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too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much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if you are trying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detect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small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</a:t>
            </a:r>
            <a:r>
              <a:rPr lang="en-US" altLang="ja-JP" dirty="0">
                <a:solidFill>
                  <a:srgbClr val="FF0000"/>
                </a:solidFill>
                <a:latin typeface="XDBMCQ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signs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</a:t>
            </a:r>
            <a:r>
              <a:rPr lang="en-US" altLang="ja-JP" dirty="0">
                <a:solidFill>
                  <a:srgbClr val="FF0000"/>
                </a:solidFill>
                <a:latin typeface="XDBMCQ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lights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on road scenes.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3938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JUFEG+TradeGothicLTStd-Bd2"/>
                <a:cs typeface="CJUFEG+TradeGothicLTStd-Bd2"/>
              </a:rPr>
              <a:t>Pooling Layers: Max Pooling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29770" y="1738296"/>
            <a:ext cx="423150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max</a:t>
            </a:r>
            <a:r>
              <a:rPr sz="3200" spc="53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21,</a:t>
            </a:r>
            <a:r>
              <a:rPr sz="3200" spc="-27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8,</a:t>
            </a:r>
            <a:r>
              <a:rPr sz="3200" spc="-27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12,</a:t>
            </a:r>
            <a:r>
              <a:rPr sz="3200" spc="-27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19</a:t>
            </a:r>
            <a:r>
              <a:rPr sz="3200" spc="141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=</a:t>
            </a:r>
            <a:r>
              <a:rPr sz="3200" spc="8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3894" y="2326502"/>
            <a:ext cx="988418" cy="3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21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8528" y="2326502"/>
            <a:ext cx="986484" cy="3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sz="2050" spc="29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3894" y="2963366"/>
            <a:ext cx="1627993" cy="989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12</a:t>
            </a:r>
            <a:r>
              <a:rPr sz="2050" spc="24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19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</a:p>
          <a:p>
            <a:pPr marL="65536" marR="0">
              <a:lnSpc>
                <a:spcPts val="2478"/>
              </a:lnSpc>
              <a:spcBef>
                <a:spcPts val="2536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sz="2050" spc="29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27997" y="2963366"/>
            <a:ext cx="283359" cy="989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  <a:p>
            <a:pPr marL="0" marR="0">
              <a:lnSpc>
                <a:spcPts val="2478"/>
              </a:lnSpc>
              <a:spcBef>
                <a:spcPts val="2536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78809" y="2945695"/>
            <a:ext cx="1053690" cy="9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3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21</a:t>
            </a:r>
            <a:r>
              <a:rPr sz="2050" spc="24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  <a:p>
            <a:pPr marL="0" marR="0">
              <a:lnSpc>
                <a:spcPts val="2483"/>
              </a:lnSpc>
              <a:spcBef>
                <a:spcPts val="2539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  <a:r>
              <a:rPr sz="2050" spc="24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3894" y="4237201"/>
            <a:ext cx="2267461" cy="3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  <a:r>
              <a:rPr sz="2050" spc="29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367808" y="4590072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Pooling helps make the representations become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invariant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small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translations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the input.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UIFPC+TradeGothicLTStd-Bd2"/>
                <a:cs typeface="JUIFPC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219199"/>
            <a:ext cx="2531660" cy="889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Pool</a:t>
            </a:r>
            <a:r>
              <a:rPr sz="2700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1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size</a:t>
            </a:r>
            <a:r>
              <a:rPr sz="2700" spc="-14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25" dirty="0">
                <a:solidFill>
                  <a:srgbClr val="232852"/>
                </a:solidFill>
                <a:latin typeface="JHVRBS+CambriaMath"/>
                <a:cs typeface="JHVRBS+CambriaMath"/>
              </a:rPr>
              <a:t>!×!</a:t>
            </a:r>
          </a:p>
          <a:p>
            <a:pPr marL="0" marR="0">
              <a:lnSpc>
                <a:spcPts val="3196"/>
              </a:lnSpc>
              <a:spcBef>
                <a:spcPts val="30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Stride</a:t>
            </a:r>
            <a:r>
              <a:rPr sz="2700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=</a:t>
            </a:r>
            <a:r>
              <a:rPr sz="2700" spc="-33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</a:t>
            </a:r>
            <a:r>
              <a:rPr sz="2700" dirty="0">
                <a:solidFill>
                  <a:srgbClr val="232852"/>
                </a:solidFill>
                <a:latin typeface="JHVRBS+CambriaMath"/>
                <a:cs typeface="JHVRBS+CambriaMath"/>
              </a:rPr>
              <a:t>#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6762" y="2072455"/>
            <a:ext cx="111006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$</a:t>
            </a:r>
            <a:r>
              <a:rPr sz="2300" spc="15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300" spc="27" dirty="0">
                <a:solidFill>
                  <a:srgbClr val="232852"/>
                </a:solidFill>
                <a:latin typeface="CFPNOS+CambriaMath"/>
                <a:cs typeface="CFPNOS+CambriaMath"/>
              </a:rPr>
              <a:t>%&amp;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68863" y="2181685"/>
            <a:ext cx="399002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32852"/>
                </a:solidFill>
                <a:latin typeface="JHVRBS+CambriaMath"/>
                <a:cs typeface="JHVRBS+CambriaMath"/>
              </a:rPr>
              <a:t>$!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43440" y="2204640"/>
            <a:ext cx="1473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!</a:t>
            </a:r>
            <a:r>
              <a:rPr sz="3200" spc="406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96699" y="2204640"/>
            <a:ext cx="749665" cy="1758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25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+1</a:t>
            </a:r>
          </a:p>
          <a:p>
            <a:pPr marL="0" marR="0">
              <a:lnSpc>
                <a:spcPts val="3751"/>
              </a:lnSpc>
              <a:spcBef>
                <a:spcPts val="599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+1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43490" y="2395543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232852"/>
                </a:solidFill>
                <a:latin typeface="CFPNOS+CambriaMath"/>
                <a:cs typeface="CFPNOS+CambriaMath"/>
              </a:rPr>
              <a:t>!"#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74653" y="2517464"/>
            <a:ext cx="31385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'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66475" y="3319088"/>
            <a:ext cx="105132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(</a:t>
            </a:r>
            <a:r>
              <a:rPr sz="2300" spc="14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300" spc="27" dirty="0">
                <a:solidFill>
                  <a:srgbClr val="232852"/>
                </a:solidFill>
                <a:latin typeface="CFPNOS+CambriaMath"/>
                <a:cs typeface="CFPNOS+CambriaMath"/>
              </a:rPr>
              <a:t>%&amp;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99838" y="3428317"/>
            <a:ext cx="399002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32852"/>
                </a:solidFill>
                <a:latin typeface="JHVRBS+CambriaMath"/>
                <a:cs typeface="JHVRBS+CambriaMath"/>
              </a:rPr>
              <a:t>$!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12529" y="3448224"/>
            <a:ext cx="139383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%</a:t>
            </a:r>
            <a:r>
              <a:rPr sz="3200" spc="406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33203" y="3639127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232852"/>
                </a:solidFill>
                <a:latin typeface="CFPNOS+CambriaMath"/>
                <a:cs typeface="CFPNOS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35029" y="3761047"/>
            <a:ext cx="31385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'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88207" y="4566840"/>
            <a:ext cx="179547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&amp;</a:t>
            </a:r>
            <a:r>
              <a:rPr sz="3200" spc="405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&amp;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93007" y="4757744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232852"/>
                </a:solidFill>
                <a:latin typeface="CFPNOS+CambriaMath"/>
                <a:cs typeface="CFPNOS+CambriaMath"/>
              </a:rPr>
              <a:t>!"#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231079" y="4757744"/>
            <a:ext cx="45091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)*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52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Advantages of ConvNets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08760"/>
            <a:ext cx="591510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Convolutional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neural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networks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are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by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design,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825751"/>
            <a:ext cx="400954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APAWLH+TradeGothicLTStd"/>
                <a:cs typeface="APAWLH+TradeGothicLTStd"/>
              </a:rPr>
              <a:t>natural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APAWLH+TradeGothicLTStd"/>
                <a:cs typeface="APAWLH+TradeGothicLTStd"/>
              </a:rPr>
              <a:t>choice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process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APAWLH+TradeGothicLTStd"/>
                <a:cs typeface="APAWLH+TradeGothicLTStd"/>
              </a:rPr>
              <a:t>images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519210"/>
            <a:ext cx="6005458" cy="1019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Convolutional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have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less</a:t>
            </a:r>
            <a:r>
              <a:rPr sz="2100" spc="17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parameters</a:t>
            </a:r>
            <a:r>
              <a:rPr sz="2100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than</a:t>
            </a:r>
          </a:p>
          <a:p>
            <a:pPr marL="285750" marR="0">
              <a:lnSpc>
                <a:spcPts val="2486"/>
              </a:lnSpc>
              <a:spcBef>
                <a:spcPts val="119"/>
              </a:spcBef>
              <a:spcAft>
                <a:spcPts val="0"/>
              </a:spcAft>
            </a:pP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fully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connected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layers,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reducing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chances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of</a:t>
            </a:r>
          </a:p>
          <a:p>
            <a:pPr marL="28575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overfitting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3883152"/>
            <a:ext cx="6356730" cy="1649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Convolutional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same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to</a:t>
            </a:r>
          </a:p>
          <a:p>
            <a:pPr marL="285750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process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every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block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of 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image.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Along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with</a:t>
            </a:r>
          </a:p>
          <a:p>
            <a:pPr marL="285750" marR="0">
              <a:lnSpc>
                <a:spcPts val="2532"/>
              </a:lnSpc>
              <a:spcBef>
                <a:spcPts val="93"/>
              </a:spcBef>
              <a:spcAft>
                <a:spcPts val="0"/>
              </a:spcAft>
            </a:pP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pooling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layers,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this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leads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to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translation</a:t>
            </a:r>
            <a:r>
              <a:rPr sz="2100" spc="15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invariance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,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which 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is</a:t>
            </a:r>
            <a:r>
              <a:rPr sz="2100" spc="23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particularly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important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for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image</a:t>
            </a:r>
          </a:p>
          <a:p>
            <a:pPr marL="28575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understanding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991543" y="3102059"/>
            <a:ext cx="4878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through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sharing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allows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operate on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images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7172957" cy="1175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ConvNets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were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one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first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network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well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at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time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where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other</a:t>
            </a:r>
          </a:p>
          <a:p>
            <a:pPr marL="285750" marR="0">
              <a:lnSpc>
                <a:spcPts val="2808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feedforward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architectures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failed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965970"/>
            <a:ext cx="8069353" cy="154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ConvNets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were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one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first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network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solve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important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commercial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applications,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such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as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handwritten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digit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recognition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early</a:t>
            </a:r>
          </a:p>
          <a:p>
            <a:pPr marL="285750" marR="0">
              <a:lnSpc>
                <a:spcPts val="278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1990s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[LeCun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et.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al.]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46586"/>
            <a:ext cx="433486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Detection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686622" y="1196752"/>
            <a:ext cx="4505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 many ways,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ConvNets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 carry the torch for the rest of deep learning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pave the way to the relatively new acceptance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neural networks in general.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80690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KILLW+TradeGothicLTStd-Bd2"/>
                <a:cs typeface="AKILLW+TradeGothicLTStd-Bd2"/>
              </a:rPr>
              <a:t>Hidden Units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13276" y="1465903"/>
            <a:ext cx="33182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OBFWUR+CambriaMath"/>
                <a:cs typeface="OBFWUR+CambriaMath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9178" y="1506648"/>
            <a:ext cx="387224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ℎ</a:t>
            </a:r>
            <a:r>
              <a:rPr sz="3200" spc="17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28" dirty="0">
                <a:solidFill>
                  <a:srgbClr val="001F5F"/>
                </a:solidFill>
                <a:latin typeface="EOFOOI+CambriaMath"/>
                <a:cs typeface="EOFOOI+CambriaMath"/>
              </a:rPr>
              <a:t>#(%</a:t>
            </a:r>
            <a:r>
              <a:rPr sz="3200" spc="10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ℎ</a:t>
            </a:r>
            <a:r>
              <a:rPr sz="3200" spc="46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69" dirty="0">
                <a:solidFill>
                  <a:srgbClr val="001F5F"/>
                </a:solidFill>
                <a:latin typeface="EOFOOI+CambriaMath"/>
                <a:cs typeface="EOFOOI+CambriaMath"/>
              </a:rPr>
              <a:t>')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4603" y="1697552"/>
            <a:ext cx="34209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OBFWUR+CambriaMath"/>
                <a:cs typeface="OBFWUR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47108" y="1697552"/>
            <a:ext cx="734480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43" dirty="0">
                <a:solidFill>
                  <a:srgbClr val="001F5F"/>
                </a:solidFill>
                <a:latin typeface="OBFWUR+CambriaMath"/>
                <a:cs typeface="OBFWUR+CambriaMath"/>
              </a:rPr>
              <a:t>!#$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2526792"/>
            <a:ext cx="7926502" cy="3415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Activation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function</a:t>
            </a:r>
            <a:r>
              <a:rPr sz="2700" spc="-2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!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CBKTWK+CambriaMath"/>
                <a:cs typeface="CBKTWK+CambriaMath"/>
              </a:rPr>
              <a:t>ℎ</a:t>
            </a:r>
            <a:r>
              <a:rPr sz="3000" spc="-23" baseline="-20444" dirty="0">
                <a:solidFill>
                  <a:srgbClr val="001F5F"/>
                </a:solidFill>
                <a:latin typeface="CBKTWK+CambriaMath"/>
                <a:cs typeface="CBKTWK+CambriaMath"/>
              </a:rPr>
              <a:t>#$%</a:t>
            </a:r>
          </a:p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Weight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matrix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&amp;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Bias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'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Parameters</a:t>
            </a:r>
            <a:r>
              <a:rPr sz="2700" spc="-15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CBKTWK+CambriaMath"/>
                <a:cs typeface="CBKTWK+CambriaMath"/>
              </a:rPr>
              <a:t>(</a:t>
            </a:r>
            <a:r>
              <a:rPr sz="2700" spc="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LMVSPP+TradeGothicLTStd"/>
                <a:cs typeface="LMVSPP+TradeGothicLTStd"/>
              </a:rPr>
              <a:t>weights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LMVSPP+TradeGothicLTStd"/>
                <a:cs typeface="LMVSPP+TradeGothicLTStd"/>
              </a:rPr>
              <a:t>biases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all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the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layers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network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Transformed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parameters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passed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through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activation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function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!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295800" y="2569894"/>
            <a:ext cx="349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element-wise non-linear function.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8440167" y="5085184"/>
                <a:ext cx="375183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Most of the time,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 does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not contain parameters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to be learned by the network.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67" y="5085184"/>
                <a:ext cx="3751834" cy="923330"/>
              </a:xfrm>
              <a:prstGeom prst="rect">
                <a:avLst/>
              </a:prstGeom>
              <a:blipFill>
                <a:blip r:embed="rId3"/>
                <a:stretch>
                  <a:fillRect l="-1463" t="-4605" r="-1789" b="-72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169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EFABAJ+TradeGothicLTStd-Bd2"/>
                <a:cs typeface="EFABAJ+TradeGothicLTStd-Bd2"/>
              </a:rPr>
              <a:t>The Rectified Linear Unit: ReLU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259698" cy="126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RJOFMP+TradeGothicLTStd-Bd2"/>
                <a:cs typeface="RJOFMP+TradeGothicLTStd-Bd2"/>
              </a:rPr>
              <a:t>ReLU</a:t>
            </a:r>
            <a:r>
              <a:rPr sz="2700" spc="12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unit</a:t>
            </a:r>
            <a:r>
              <a:rPr sz="270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currently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JOFMP+TradeGothicLTStd-Bd2"/>
                <a:cs typeface="RJOFMP+TradeGothicLTStd-Bd2"/>
              </a:rPr>
              <a:t>default</a:t>
            </a:r>
            <a:r>
              <a:rPr sz="2700" spc="1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choice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activation </a:t>
            </a:r>
            <a:r>
              <a:rPr sz="2700" spc="-12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function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for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Feedforward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Neural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155616"/>
            <a:ext cx="324670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!(#)</a:t>
            </a:r>
            <a:r>
              <a:rPr sz="3200" spc="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&amp;'</a:t>
            </a:r>
            <a:r>
              <a:rPr sz="3200" dirty="0">
                <a:solidFill>
                  <a:srgbClr val="001F5F"/>
                </a:solidFill>
                <a:latin typeface="GRFNIP+CambriaMath"/>
                <a:cs typeface="GRFNIP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GRFNIP+CambriaMath"/>
                <a:cs typeface="GRFNIP+CambriaMath"/>
              </a:rPr>
              <a:t>)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#)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19336" y="4248262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Since they are very similar to linear units, they’re quite easy to optimize.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55219"/>
            <a:ext cx="8251950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ALGHH+TradeGothicLTStd-Bd2"/>
                <a:cs typeface="CALGHH+TradeGothicLTStd-Bd2"/>
              </a:rPr>
              <a:t>Example: Hidden Layer With RELU Activation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ALGHH+TradeGothicLTStd-Bd2"/>
                <a:cs typeface="CALGHH+TradeGothicLTStd-Bd2"/>
              </a:rPr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37521" y="1127202"/>
            <a:ext cx="1937704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−18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74911" y="1425906"/>
            <a:ext cx="1702551" cy="631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2609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2000" spc="20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232"/>
              </a:lnSpc>
              <a:spcBef>
                <a:spcPts val="5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.</a:t>
            </a:r>
            <a:r>
              <a:rPr sz="2000" spc="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2000" spc="7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−7</a:t>
            </a:r>
            <a:r>
              <a:rPr sz="2000" spc="28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20995" y="1425906"/>
            <a:ext cx="483542" cy="631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</a:p>
          <a:p>
            <a:pPr marL="0" marR="0">
              <a:lnSpc>
                <a:spcPts val="2327"/>
              </a:lnSpc>
              <a:spcBef>
                <a:spcPts val="5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641" y="1575258"/>
            <a:ext cx="1747192" cy="631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−17</a:t>
            </a:r>
            <a:r>
              <a:rPr sz="2000" spc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12</a:t>
            </a:r>
            <a:r>
              <a:rPr sz="2000" spc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</a:p>
          <a:p>
            <a:pPr marL="0" marR="0">
              <a:lnSpc>
                <a:spcPts val="2328"/>
              </a:lnSpc>
              <a:spcBef>
                <a:spcPts val="5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−14</a:t>
            </a:r>
            <a:r>
              <a:rPr sz="2000" spc="20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  <a:r>
              <a:rPr sz="2000" spc="28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44170" y="1572210"/>
            <a:ext cx="2586980" cy="63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  <a:r>
              <a:rPr sz="2000" spc="22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  <a:r>
              <a:rPr sz="2000" spc="15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  <a:r>
              <a:rPr sz="2000" spc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  <a:r>
              <a:rPr sz="2000" spc="169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  <a:r>
              <a:rPr sz="2000" spc="16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  <a:r>
              <a:rPr sz="2000" spc="20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6</a:t>
            </a:r>
            <a:r>
              <a:rPr sz="2000" spc="28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4730" y="1709370"/>
            <a:ext cx="662675" cy="373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250" spc="-14" baseline="-20399" dirty="0">
                <a:solidFill>
                  <a:srgbClr val="001F5F"/>
                </a:solidFill>
                <a:latin typeface="OAPHNO+CambriaMath"/>
                <a:cs typeface="OAPHNO+CambriaMath"/>
              </a:rPr>
              <a:t>!"#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23819" y="1709370"/>
            <a:ext cx="34215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08206" y="1709370"/>
            <a:ext cx="20448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68594" y="1709370"/>
            <a:ext cx="663910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*</a:t>
            </a:r>
            <a:r>
              <a:rPr sz="20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14523" y="1709370"/>
            <a:ext cx="20448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,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37521" y="2020266"/>
            <a:ext cx="1937704" cy="63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−10</a:t>
            </a:r>
          </a:p>
          <a:p>
            <a:pPr marL="0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−8</a:t>
            </a:r>
            <a:r>
              <a:rPr sz="2000" spc="28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  <a:r>
              <a:rPr sz="2000" spc="28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28009" y="2448480"/>
            <a:ext cx="9288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ACMJH+CambriaMath"/>
                <a:cs typeface="HACMJH+CambriaMath"/>
              </a:rPr>
              <a:t>!×#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81823" y="2448480"/>
            <a:ext cx="9288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ACMJH+CambriaMath"/>
                <a:cs typeface="HACMJH+CambriaMath"/>
              </a:rPr>
              <a:t>!×$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23016" y="3021504"/>
            <a:ext cx="9288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ACMJH+CambriaMath"/>
                <a:cs typeface="HACMJH+CambriaMath"/>
              </a:rPr>
              <a:t>$×#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16368" y="3116923"/>
            <a:ext cx="26941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4A8EF2"/>
                </a:solidFill>
                <a:latin typeface="OAPHNO+CambriaMath"/>
                <a:cs typeface="OAPHNO+CambriaMath"/>
              </a:rPr>
              <a:t>$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2894" y="3148583"/>
            <a:ext cx="4997830" cy="338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TPWLJ+TradeGothicLTStd"/>
                <a:cs typeface="GTPWLJ+TradeGothicLTStd"/>
              </a:rPr>
              <a:t>Evaluate affine transformation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*</a:t>
            </a:r>
            <a:r>
              <a:rPr sz="2000" spc="65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000" spc="291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+</a:t>
            </a:r>
            <a:r>
              <a:rPr sz="20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spc="40" dirty="0">
                <a:solidFill>
                  <a:srgbClr val="001F5F"/>
                </a:solidFill>
                <a:latin typeface="AOONNB+CambriaMath"/>
                <a:cs typeface="AOONNB+CambriaMath"/>
              </a:rPr>
              <a:t>.</a:t>
            </a:r>
            <a:r>
              <a:rPr sz="2000" dirty="0">
                <a:solidFill>
                  <a:srgbClr val="001F5F"/>
                </a:solidFill>
                <a:latin typeface="GTPWLJ+TradeGothicLTStd"/>
                <a:cs typeface="GTPWLJ+TradeGothicLTStd"/>
              </a:rPr>
              <a:t>: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288085" y="3263227"/>
            <a:ext cx="52493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4" dirty="0">
                <a:solidFill>
                  <a:srgbClr val="001F5F"/>
                </a:solidFill>
                <a:latin typeface="OAPHNO+CambriaMath"/>
                <a:cs typeface="OAPHNO+CambriaMath"/>
              </a:rPr>
              <a:t>!"#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517341" y="3708609"/>
            <a:ext cx="977478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  <a:r>
              <a:rPr sz="1800" spc="202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1800" spc="15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13856" y="3708609"/>
            <a:ext cx="2060798" cy="84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1800" spc="13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−18</a:t>
            </a:r>
            <a:r>
              <a:rPr sz="1800" spc="13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</a:p>
          <a:p>
            <a:pPr marL="30226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1800" spc="18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01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+</a:t>
            </a:r>
            <a:r>
              <a:rPr sz="1800" spc="58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416116" y="3708609"/>
            <a:ext cx="4077557" cy="1378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502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−113</a:t>
            </a:r>
            <a:r>
              <a:rPr sz="1800" spc="20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  <a:r>
              <a:rPr sz="1800" spc="20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−87</a:t>
            </a:r>
          </a:p>
          <a:p>
            <a:pPr marL="206502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−112</a:t>
            </a:r>
            <a:r>
              <a:rPr sz="1800" spc="184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−7</a:t>
            </a:r>
            <a:r>
              <a:rPr sz="1800" spc="2522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</a:p>
          <a:p>
            <a:pPr marL="124460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−9</a:t>
            </a:r>
            <a:r>
              <a:rPr sz="1800" spc="117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1800" spc="68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−216</a:t>
            </a:r>
            <a:r>
              <a:rPr sz="1800" spc="15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1800" spc="15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−35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1800" spc="13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  <a:r>
              <a:rPr sz="1800" spc="13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−10</a:t>
            </a:r>
            <a:r>
              <a:rPr sz="1800" spc="315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−260</a:t>
            </a:r>
            <a:r>
              <a:rPr sz="1800" spc="15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1800" spc="15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−28</a:t>
            </a:r>
          </a:p>
          <a:p>
            <a:pPr marL="2846069" marR="0">
              <a:lnSpc>
                <a:spcPts val="2110"/>
              </a:lnSpc>
              <a:spcBef>
                <a:spcPts val="51"/>
              </a:spcBef>
              <a:spcAft>
                <a:spcPts val="0"/>
              </a:spcAft>
            </a:pP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−26</a:t>
            </a:r>
            <a:r>
              <a:rPr sz="1800" spc="20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24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46441" y="3976833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44453" y="4110945"/>
            <a:ext cx="1587076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−17</a:t>
            </a:r>
            <a:r>
              <a:rPr sz="1800" spc="13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12</a:t>
            </a:r>
            <a:r>
              <a:rPr sz="1800" spc="13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−14</a:t>
            </a:r>
            <a:r>
              <a:rPr sz="1800" spc="18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603066" y="4245057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30116" y="4245057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092391" y="4245057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766827" y="4379169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517341" y="4513281"/>
            <a:ext cx="891753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  <a:r>
              <a:rPr sz="1800" spc="2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6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  <a:r>
              <a:rPr sz="1800" spc="20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416116" y="4781505"/>
            <a:ext cx="45042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092391" y="4781505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597216" y="4781505"/>
            <a:ext cx="57743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693861" y="4781505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459304" y="5220666"/>
            <a:ext cx="4790949" cy="933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83458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061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  <a:r>
              <a:rPr sz="2000" spc="26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</a:p>
          <a:p>
            <a:pPr marL="3283458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61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61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</a:p>
          <a:p>
            <a:pPr marL="0" marR="0">
              <a:lnSpc>
                <a:spcPts val="22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000" spc="1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2000" spc="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max</a:t>
            </a:r>
            <a:r>
              <a:rPr sz="2000" spc="3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0,</a:t>
            </a:r>
            <a:r>
              <a:rPr sz="2000" spc="-16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*</a:t>
            </a:r>
            <a:r>
              <a:rPr sz="2000" spc="65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000" spc="291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+</a:t>
            </a:r>
            <a:r>
              <a:rPr sz="20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.</a:t>
            </a:r>
            <a:r>
              <a:rPr sz="2000" spc="9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2000" spc="7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1505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2000" spc="20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122369" y="5771731"/>
            <a:ext cx="26941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OAPHNO+CambriaMath"/>
                <a:cs typeface="OAPHNO+CambriaMath"/>
              </a:rPr>
              <a:t>$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600592" y="5918035"/>
            <a:ext cx="276113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OAPHNO+CambriaMath"/>
                <a:cs typeface="OAPHNO+CambriaMath"/>
              </a:rPr>
              <a:t>!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394086" y="5918035"/>
            <a:ext cx="52493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4" dirty="0">
                <a:solidFill>
                  <a:srgbClr val="001F5F"/>
                </a:solidFill>
                <a:latin typeface="OAPHNO+CambriaMath"/>
                <a:cs typeface="OAPHNO+CambriaMath"/>
              </a:rPr>
              <a:t>!"#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42762" y="6113730"/>
            <a:ext cx="1507490" cy="63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1505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2000" spc="20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</a:p>
          <a:p>
            <a:pPr marL="0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</a:t>
            </a:r>
            <a:r>
              <a:rPr sz="2000" spc="261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61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9218</TotalTime>
  <Words>5052</Words>
  <Application>Microsoft Office PowerPoint</Application>
  <PresentationFormat>ワイド画面</PresentationFormat>
  <Paragraphs>1297</Paragraphs>
  <Slides>65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201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65</vt:i4>
      </vt:variant>
    </vt:vector>
  </HeadingPairs>
  <TitlesOfParts>
    <vt:vector size="267" baseType="lpstr">
      <vt:lpstr>TRGQUU+TradeGothicLTStd-Bd2</vt:lpstr>
      <vt:lpstr>GSPQHJ+CambriaMath</vt:lpstr>
      <vt:lpstr>DTABGT+CambriaMath</vt:lpstr>
      <vt:lpstr>LARSRO+TradeGothicLTStd-Bd2</vt:lpstr>
      <vt:lpstr>QWBWQR+TradeGothicLTStd-Bold</vt:lpstr>
      <vt:lpstr>OBFWUR+CambriaMath</vt:lpstr>
      <vt:lpstr>EOFOOI+CambriaMath</vt:lpstr>
      <vt:lpstr>QSTCUA+TradeGothicLTStd</vt:lpstr>
      <vt:lpstr>KNPSGU+TradeGothicLTStd</vt:lpstr>
      <vt:lpstr>TMSEHI+TradeGothicLTStd-Bd2</vt:lpstr>
      <vt:lpstr>JSKCRU+TradeGothicLTStd-Bd2</vt:lpstr>
      <vt:lpstr>HADSTU+CambriaMath</vt:lpstr>
      <vt:lpstr>Times New Roman</vt:lpstr>
      <vt:lpstr>WDMADR+TradeGothicLTStd-Bd2</vt:lpstr>
      <vt:lpstr>WLSEBU+CambriaMath</vt:lpstr>
      <vt:lpstr>POJJVO+CambriaMath</vt:lpstr>
      <vt:lpstr>DVJDUI+TradeGothicLTStd</vt:lpstr>
      <vt:lpstr>TJTGNK+CambriaMath</vt:lpstr>
      <vt:lpstr>HPKNLL+CambriaMath</vt:lpstr>
      <vt:lpstr>LFMUCH+TradeGothicLTStd-Bd2</vt:lpstr>
      <vt:lpstr>AWQUMW+ArialMT</vt:lpstr>
      <vt:lpstr>IBTKQP+CambriaMath</vt:lpstr>
      <vt:lpstr>EFABAJ+TradeGothicLTStd-Bd2</vt:lpstr>
      <vt:lpstr>OBWSPS+TradeGothicLTStd</vt:lpstr>
      <vt:lpstr>DKBTRF+TradeGothicLTStd</vt:lpstr>
      <vt:lpstr>TWBAHH+Wingdings-Regular</vt:lpstr>
      <vt:lpstr>VVKUAH+CambriaMath</vt:lpstr>
      <vt:lpstr>RJOFMP+TradeGothicLTStd-Bd2</vt:lpstr>
      <vt:lpstr>SULFES+TradeGothicLTStd-Bd2</vt:lpstr>
      <vt:lpstr>JEKFEO+CambriaMath</vt:lpstr>
      <vt:lpstr>OOFVKH+TradeGothicLTStd-Bd2</vt:lpstr>
      <vt:lpstr>JSRKEL+TradeGothicLTStd</vt:lpstr>
      <vt:lpstr>HKKFRA+TradeGothicLTStd-Bd2</vt:lpstr>
      <vt:lpstr>MARSKS+CambriaMath</vt:lpstr>
      <vt:lpstr>Calibri</vt:lpstr>
      <vt:lpstr>ABUJRN+CambriaMath</vt:lpstr>
      <vt:lpstr>RSIWCT+TradeGothicLTStd-Bd2</vt:lpstr>
      <vt:lpstr>JLMRRJ+TradeGothicLTStd</vt:lpstr>
      <vt:lpstr>QKGRJI+CambriaMath</vt:lpstr>
      <vt:lpstr>CBKTWK+CambriaMath</vt:lpstr>
      <vt:lpstr>BLNFUI+CambriaMath</vt:lpstr>
      <vt:lpstr>TRMGOU+CambriaMath</vt:lpstr>
      <vt:lpstr>UJFKMI+TradeGothicLTStd</vt:lpstr>
      <vt:lpstr>IIWKMO+TradeGothicLTStd-Bd2</vt:lpstr>
      <vt:lpstr>OCCUHD+CambriaMath</vt:lpstr>
      <vt:lpstr>JSVKIQ+CambriaMath</vt:lpstr>
      <vt:lpstr>QCDJAN+Wingdings-Regular</vt:lpstr>
      <vt:lpstr>CALGHH+TradeGothicLTStd-Bd2</vt:lpstr>
      <vt:lpstr>IBITOJ+TradeGothicLTStd</vt:lpstr>
      <vt:lpstr>KJKIGE+TradeGothicLTStd-Bd2</vt:lpstr>
      <vt:lpstr>ONGCTU+TradeGothicLTStd</vt:lpstr>
      <vt:lpstr>AJGGFD+CambriaMath</vt:lpstr>
      <vt:lpstr>HHSHFQ+CambriaMath</vt:lpstr>
      <vt:lpstr>BWNSEL+TradeGothicLTStd</vt:lpstr>
      <vt:lpstr>AJDPTW+CambriaMath</vt:lpstr>
      <vt:lpstr>FDJUQK+CambriaMath</vt:lpstr>
      <vt:lpstr>GTPWLJ+TradeGothicLTStd</vt:lpstr>
      <vt:lpstr>RALILD+CambriaMath</vt:lpstr>
      <vt:lpstr>ＭＳ Ｐゴシック</vt:lpstr>
      <vt:lpstr>WHWIUO+TradeGothicLTStd-Bd2</vt:lpstr>
      <vt:lpstr>FNOEWD+TradeGothicLTStd</vt:lpstr>
      <vt:lpstr>QCDETA+TradeGothicLTStd-Bd2</vt:lpstr>
      <vt:lpstr>EOHDTP+TradeGothicLTStd</vt:lpstr>
      <vt:lpstr>PSISNM+TradeGothicLTStd</vt:lpstr>
      <vt:lpstr>EVOJJR+CambriaMath</vt:lpstr>
      <vt:lpstr>VMPKTU+TradeGothicLTStd</vt:lpstr>
      <vt:lpstr>QEMNVH+TradeGothicLTStd-Bd2</vt:lpstr>
      <vt:lpstr>KFHFAG+CambriaMath</vt:lpstr>
      <vt:lpstr>IJQKLR+TradeGothicLTStd-Bd2</vt:lpstr>
      <vt:lpstr>NDCRLA+CambriaMath</vt:lpstr>
      <vt:lpstr>PVMPAO+TradeGothicLTStd</vt:lpstr>
      <vt:lpstr>GUJUII+TradeGothicLTStd</vt:lpstr>
      <vt:lpstr>RAUVAA+TradeGothicLTStd-Bd2</vt:lpstr>
      <vt:lpstr>PASAKK+TradeGothicLTStd-Bd2</vt:lpstr>
      <vt:lpstr>QDOBCK+CambriaMath</vt:lpstr>
      <vt:lpstr>FTICKB+CambriaMath</vt:lpstr>
      <vt:lpstr>JGPECW+TradeGothicLTStd-Bd2</vt:lpstr>
      <vt:lpstr>PKLIIS+TradeGothicLTStd-Bold</vt:lpstr>
      <vt:lpstr>RGUKJG+TradeGothicLTStd</vt:lpstr>
      <vt:lpstr>JTOBNT+CambriaMath</vt:lpstr>
      <vt:lpstr>BVQOVQ+TradeGothicLTStd-Bd2</vt:lpstr>
      <vt:lpstr>JIREJL+TradeGothicLTStd-Bd2</vt:lpstr>
      <vt:lpstr>APAWLH+TradeGothicLTStd</vt:lpstr>
      <vt:lpstr>BPONLV+CambriaMath</vt:lpstr>
      <vt:lpstr>UIHOAM+TradeGothicLTStd-Bd2</vt:lpstr>
      <vt:lpstr>AHWERU+TradeGothicLTStd-Bold</vt:lpstr>
      <vt:lpstr>RPFBTU+TradeGothicLTStd</vt:lpstr>
      <vt:lpstr>KGCVRA+TradeGothicLTStd-Bd2</vt:lpstr>
      <vt:lpstr>QUFLHG+CambriaMath</vt:lpstr>
      <vt:lpstr>TBLABD+CambriaMath</vt:lpstr>
      <vt:lpstr>KMNUEI+TradeGothicLTStd-Bd2</vt:lpstr>
      <vt:lpstr>IOPOSR+TradeGothicLTStd</vt:lpstr>
      <vt:lpstr>GTNHPU+CambriaMath</vt:lpstr>
      <vt:lpstr>QMIWHW+TradeGothicLTStd</vt:lpstr>
      <vt:lpstr>JMGBGK+CambriaMath</vt:lpstr>
      <vt:lpstr>HHAVQN+TradeGothicLTStd-Bold</vt:lpstr>
      <vt:lpstr>HTRQBS+CambriaMath</vt:lpstr>
      <vt:lpstr>VBHSPN+CambriaMath</vt:lpstr>
      <vt:lpstr>JFINFM+TradeGothicLTStd-Bd2</vt:lpstr>
      <vt:lpstr>SFMKES+TradeGothicLTStd-Bd2</vt:lpstr>
      <vt:lpstr>EBTJRP+TradeGothicLTStd-Bd2</vt:lpstr>
      <vt:lpstr>UJLBHL+CambriaMath</vt:lpstr>
      <vt:lpstr>DTETDN+TradeGothicLTStd-Bd2</vt:lpstr>
      <vt:lpstr>KIVTOC+TradeGothicLTStd-Bd2</vt:lpstr>
      <vt:lpstr>AKILLW+TradeGothicLTStd-Bd2</vt:lpstr>
      <vt:lpstr>NVPHSJ+TradeGothicLTStd</vt:lpstr>
      <vt:lpstr>GIFKTM+TradeGothicLTStd-Bd2</vt:lpstr>
      <vt:lpstr>CFPNOS+CambriaMath</vt:lpstr>
      <vt:lpstr>CJUFEG+TradeGothicLTStd-Bd2</vt:lpstr>
      <vt:lpstr>NKGOSL+TradeGothicLTStd-Bd2</vt:lpstr>
      <vt:lpstr>HFLIVK+TradeGothicLTStd-Bd2</vt:lpstr>
      <vt:lpstr>HPFTBO+TradeGothicLTStd</vt:lpstr>
      <vt:lpstr>GWOSRU+TradeGothicLTStd</vt:lpstr>
      <vt:lpstr>EKOIIC+CambriaMath</vt:lpstr>
      <vt:lpstr>LMVSPP+TradeGothicLTStd</vt:lpstr>
      <vt:lpstr>LQDIBL+TradeGothicLTStd</vt:lpstr>
      <vt:lpstr>VKLFLV+CambriaMath</vt:lpstr>
      <vt:lpstr>PREQTQ+TradeGothicLTStd-Bd2</vt:lpstr>
      <vt:lpstr>CFJTKM+TradeGothicLTStd-Bd2</vt:lpstr>
      <vt:lpstr>HCPCBQ+CambriaMath</vt:lpstr>
      <vt:lpstr>OCUIAN+TradeGothicLTStd-Bd2</vt:lpstr>
      <vt:lpstr>MSOIWC+CambriaMath</vt:lpstr>
      <vt:lpstr>CIJGVG+CambriaMath</vt:lpstr>
      <vt:lpstr>GFUQMM+ArialMT</vt:lpstr>
      <vt:lpstr>CPCLKS+TradeGothicLTStd</vt:lpstr>
      <vt:lpstr>QPBTFG+TradeGothicLTStd</vt:lpstr>
      <vt:lpstr>LMSHHO+TradeGothicLTStd</vt:lpstr>
      <vt:lpstr>EHTWRD+TradeGothicLTStd-Bd2</vt:lpstr>
      <vt:lpstr>VDBBRQ+TradeGothicLTStd</vt:lpstr>
      <vt:lpstr>OAPHNO+CambriaMath</vt:lpstr>
      <vt:lpstr>THARDT+TradeGothicLTStd-Bd2</vt:lpstr>
      <vt:lpstr>IGDWQV+CambriaMath</vt:lpstr>
      <vt:lpstr>QHTAAR+HelveticaNeue</vt:lpstr>
      <vt:lpstr>HFVSAM+TradeGothicLTStd-Bd2</vt:lpstr>
      <vt:lpstr>UDBKQF+CambriaMath</vt:lpstr>
      <vt:lpstr>OTAJBK+TradeGothicLTStd</vt:lpstr>
      <vt:lpstr>RDLESL+TradeGothicLTStd</vt:lpstr>
      <vt:lpstr>QKASHP+TradeGothicLTStd</vt:lpstr>
      <vt:lpstr>MRNHUP+Arial-BoldMT</vt:lpstr>
      <vt:lpstr>LQIFQW+TradeGothicLTStd</vt:lpstr>
      <vt:lpstr>Cambria Math</vt:lpstr>
      <vt:lpstr>ROOWCF+TradeGothicLTStd-Bd2</vt:lpstr>
      <vt:lpstr>GFAVGP+CourierNewPSMT</vt:lpstr>
      <vt:lpstr>UCAKAK+TradeGothicLTStd-Bd2</vt:lpstr>
      <vt:lpstr>TEMNAJ+TradeGothicLTStd</vt:lpstr>
      <vt:lpstr>ADRFQT+TradeGothicLTStd</vt:lpstr>
      <vt:lpstr>DKSWFA+CambriaMath</vt:lpstr>
      <vt:lpstr>UVTASO+CambriaMath</vt:lpstr>
      <vt:lpstr>DPIBVE+TradeGothicLTStd-Bd2</vt:lpstr>
      <vt:lpstr>WQFJMN+TradeGothicLTStd-Bd2</vt:lpstr>
      <vt:lpstr>JQSEQW+TradeGothicLTStd</vt:lpstr>
      <vt:lpstr>BSBEQJ+CambriaMath</vt:lpstr>
      <vt:lpstr>NCRLJD+TradeGothicLTStd</vt:lpstr>
      <vt:lpstr>TEHOVF+TradeGothicLTStd-Bd2</vt:lpstr>
      <vt:lpstr>VMSUBB+TradeGothicLTStd-Bd2</vt:lpstr>
      <vt:lpstr>VWFEKP+TradeGothicLTStd-Bd2</vt:lpstr>
      <vt:lpstr>LJGBQC+TradeGothicLTStd-Bd2</vt:lpstr>
      <vt:lpstr>CDOLTW+CambriaMath</vt:lpstr>
      <vt:lpstr>TGSNJQ+TradeGothicLTStd-Bd2</vt:lpstr>
      <vt:lpstr>IJNGKW+CambriaMath</vt:lpstr>
      <vt:lpstr>LVINSM+TradeGothicLTStd-Bd2</vt:lpstr>
      <vt:lpstr>FJRORP+TradeGothicLTStd</vt:lpstr>
      <vt:lpstr>XDBMCQ+HelveticaNeue</vt:lpstr>
      <vt:lpstr>LFUGAO+TradeGothicLTStd-Obl</vt:lpstr>
      <vt:lpstr>GCCRBH+TradeGothicLTStd-Bd2</vt:lpstr>
      <vt:lpstr>NWCNDW+CambriaMath</vt:lpstr>
      <vt:lpstr>UAEWHS+TradeGothicLTStd-Bd2</vt:lpstr>
      <vt:lpstr>VGKMEL+TradeGothicLTStd</vt:lpstr>
      <vt:lpstr>BVLTUU+TradeGothicLTStd-Bd2</vt:lpstr>
      <vt:lpstr>KQNPQL+TradeGothicLTStd</vt:lpstr>
      <vt:lpstr>URVOGE+TradeGothicLTStd</vt:lpstr>
      <vt:lpstr>HRERST+TradeGothicLTStd</vt:lpstr>
      <vt:lpstr>OHJCBJ+TradeGothicLTStd</vt:lpstr>
      <vt:lpstr>HACMJH+CambriaMath</vt:lpstr>
      <vt:lpstr>EVARIQ+CambriaMath</vt:lpstr>
      <vt:lpstr>LDARPT+Arial-BoldMT</vt:lpstr>
      <vt:lpstr>OUSUHV+TradeGothicLTStd-Bd2</vt:lpstr>
      <vt:lpstr>BHTJJE+CambriaMath</vt:lpstr>
      <vt:lpstr>FOHGDT+CambriaMath</vt:lpstr>
      <vt:lpstr>TWHLJW+CambriaMath</vt:lpstr>
      <vt:lpstr>GSJUFH+CambriaMath</vt:lpstr>
      <vt:lpstr>BEQLHC+TradeGothicLTStd</vt:lpstr>
      <vt:lpstr>AOONNB+CambriaMath</vt:lpstr>
      <vt:lpstr>WWEIDN+TradeGothicLTStd</vt:lpstr>
      <vt:lpstr>VRRLLS+CambriaMath</vt:lpstr>
      <vt:lpstr>EFBEGC+CambriaMath</vt:lpstr>
      <vt:lpstr>IQLSRM+CambriaMath</vt:lpstr>
      <vt:lpstr>JHVRBS+CambriaMath</vt:lpstr>
      <vt:lpstr>NCDENG+TradeGothicLTStd</vt:lpstr>
      <vt:lpstr>PICUEP+TradeGothicLTStd-Bd2</vt:lpstr>
      <vt:lpstr>IETTDA+CambriaMath</vt:lpstr>
      <vt:lpstr>GRFNIP+CambriaMath</vt:lpstr>
      <vt:lpstr>DGRDFG+TradeGothicLTStd-Bd2</vt:lpstr>
      <vt:lpstr>IWTBJI+CambriaMath</vt:lpstr>
      <vt:lpstr>WLKMUA+TradeGothicLTStd</vt:lpstr>
      <vt:lpstr>YKDAOR+PingFangSC-Regular</vt:lpstr>
      <vt:lpstr>COKMNG+TradeGothicLTStd</vt:lpstr>
      <vt:lpstr>WATQDT+TradeGothicLTStd-Bd2</vt:lpstr>
      <vt:lpstr>IDJFIU+CambriaMath</vt:lpstr>
      <vt:lpstr>JUIFPC+TradeGothicLTStd-Bd2</vt:lpstr>
      <vt:lpstr>WWHIFK+TradeGothicLTStd-Bold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setupuser</dc:creator>
  <cp:lastModifiedBy>SCSK</cp:lastModifiedBy>
  <cp:revision>42</cp:revision>
  <dcterms:modified xsi:type="dcterms:W3CDTF">2021-01-17T14:03:19Z</dcterms:modified>
</cp:coreProperties>
</file>